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4"/>
  </p:notesMasterIdLst>
  <p:sldIdLst>
    <p:sldId id="256" r:id="rId2"/>
    <p:sldId id="257" r:id="rId3"/>
    <p:sldId id="269" r:id="rId4"/>
    <p:sldId id="271" r:id="rId5"/>
    <p:sldId id="270" r:id="rId6"/>
    <p:sldId id="295" r:id="rId7"/>
    <p:sldId id="273" r:id="rId8"/>
    <p:sldId id="274" r:id="rId9"/>
    <p:sldId id="275" r:id="rId10"/>
    <p:sldId id="280" r:id="rId11"/>
    <p:sldId id="281" r:id="rId12"/>
    <p:sldId id="277" r:id="rId13"/>
    <p:sldId id="296" r:id="rId14"/>
    <p:sldId id="289" r:id="rId15"/>
    <p:sldId id="290" r:id="rId16"/>
    <p:sldId id="282" r:id="rId17"/>
    <p:sldId id="283" r:id="rId18"/>
    <p:sldId id="288" r:id="rId19"/>
    <p:sldId id="285" r:id="rId20"/>
    <p:sldId id="292" r:id="rId21"/>
    <p:sldId id="294" r:id="rId22"/>
    <p:sldId id="258" r:id="rId2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080"/>
    <a:srgbClr val="C1EDFF"/>
    <a:srgbClr val="9395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154" autoAdjust="0"/>
    <p:restoredTop sz="94660"/>
  </p:normalViewPr>
  <p:slideViewPr>
    <p:cSldViewPr snapToGrid="0">
      <p:cViewPr varScale="1">
        <p:scale>
          <a:sx n="85" d="100"/>
          <a:sy n="85" d="100"/>
        </p:scale>
        <p:origin x="135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u-RU" dirty="0">
                <a:latin typeface="Century Gothic" panose="020B0502020202020204" pitchFamily="34" charset="0"/>
              </a:rPr>
              <a:t>До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Лист1!$B$1</c:f>
              <c:strCache>
                <c:ptCount val="1"/>
                <c:pt idx="0">
                  <c:v>Продажи</c:v>
                </c:pt>
              </c:strCache>
            </c:strRef>
          </c:tx>
          <c:spPr>
            <a:solidFill>
              <a:srgbClr val="008080"/>
            </a:solidFill>
          </c:spPr>
          <c:dPt>
            <c:idx val="0"/>
            <c:bubble3D val="0"/>
            <c:spPr>
              <a:solidFill>
                <a:srgbClr val="00808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40B9-448D-BB09-B7C40E1A0008}"/>
              </c:ext>
            </c:extLst>
          </c:dPt>
          <c:dPt>
            <c:idx val="1"/>
            <c:bubble3D val="0"/>
            <c:spPr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40B9-448D-BB09-B7C40E1A0008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32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Century Gothic" panose="020B0502020202020204" pitchFamily="34" charset="0"/>
                      <a:ea typeface="+mn-ea"/>
                      <a:cs typeface="+mn-cs"/>
                    </a:defRPr>
                  </a:pPr>
                  <a:endParaRPr lang="ru-RU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2-40B9-448D-BB09-B7C40E1A0008}"/>
                </c:ext>
              </c:extLst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32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Century Gothic" panose="020B0502020202020204" pitchFamily="34" charset="0"/>
                      <a:ea typeface="+mn-ea"/>
                      <a:cs typeface="+mn-cs"/>
                    </a:defRPr>
                  </a:pPr>
                  <a:endParaRPr lang="ru-RU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1-40B9-448D-BB09-B7C40E1A0008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Лист1!$A$2:$A$3</c:f>
              <c:strCache>
                <c:ptCount val="2"/>
                <c:pt idx="0">
                  <c:v>Информированные</c:v>
                </c:pt>
                <c:pt idx="1">
                  <c:v>Неинформированные</c:v>
                </c:pt>
              </c:strCache>
            </c:strRef>
          </c:cat>
          <c:val>
            <c:numRef>
              <c:f>Лист1!$B$2:$B$3</c:f>
              <c:numCache>
                <c:formatCode>General</c:formatCode>
                <c:ptCount val="2"/>
                <c:pt idx="0">
                  <c:v>50</c:v>
                </c:pt>
                <c:pt idx="1">
                  <c:v>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0B9-448D-BB09-B7C40E1A000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u-RU" dirty="0">
                <a:latin typeface="Century Gothic" panose="020B0502020202020204" pitchFamily="34" charset="0"/>
              </a:rPr>
              <a:t>После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Лист1!$B$1</c:f>
              <c:strCache>
                <c:ptCount val="1"/>
                <c:pt idx="0">
                  <c:v>Продажи</c:v>
                </c:pt>
              </c:strCache>
            </c:strRef>
          </c:tx>
          <c:dPt>
            <c:idx val="0"/>
            <c:bubble3D val="0"/>
            <c:spPr>
              <a:solidFill>
                <a:srgbClr val="00808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DB38-4148-83BE-7887D5254411}"/>
              </c:ext>
            </c:extLst>
          </c:dPt>
          <c:dPt>
            <c:idx val="1"/>
            <c:bubble3D val="0"/>
            <c:spPr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DB38-4148-83BE-7887D5254411}"/>
              </c:ext>
            </c:extLst>
          </c:dPt>
          <c:dLbls>
            <c:dLbl>
              <c:idx val="1"/>
              <c:layout>
                <c:manualLayout>
                  <c:x val="0.10252608267716536"/>
                  <c:y val="0.18444562007874016"/>
                </c:manualLayout>
              </c:layout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DB38-4148-83BE-7887D525441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entury Gothic" panose="020B0502020202020204" pitchFamily="34" charset="0"/>
                    <a:ea typeface="+mn-ea"/>
                    <a:cs typeface="+mn-cs"/>
                  </a:defRPr>
                </a:pPr>
                <a:endParaRPr lang="ru-RU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Лист1!$A$2:$A$3</c:f>
              <c:strCache>
                <c:ptCount val="2"/>
                <c:pt idx="0">
                  <c:v>Информированные</c:v>
                </c:pt>
                <c:pt idx="1">
                  <c:v>Неинформированные</c:v>
                </c:pt>
              </c:strCache>
            </c:strRef>
          </c:cat>
          <c:val>
            <c:numRef>
              <c:f>Лист1!$B$2:$B$3</c:f>
              <c:numCache>
                <c:formatCode>General</c:formatCode>
                <c:ptCount val="2"/>
                <c:pt idx="0">
                  <c:v>85.6</c:v>
                </c:pt>
                <c:pt idx="1">
                  <c:v>14.4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B38-4148-83BE-7887D525441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12ADF3C-B696-473A-BB10-D01A6E091482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429A3754-788B-4973-AE41-2C480712DE91}">
      <dgm:prSet phldrT="[Текст]"/>
      <dgm:spPr>
        <a:solidFill>
          <a:srgbClr val="008080"/>
        </a:solidFill>
        <a:ln>
          <a:noFill/>
        </a:ln>
      </dgm:spPr>
      <dgm:t>
        <a:bodyPr/>
        <a:lstStyle/>
        <a:p>
          <a:r>
            <a:rPr lang="ru-RU" dirty="0">
              <a:latin typeface="Century Gothic" panose="020B0502020202020204" pitchFamily="34" charset="0"/>
            </a:rPr>
            <a:t>Создание целочисленных координат</a:t>
          </a:r>
        </a:p>
      </dgm:t>
    </dgm:pt>
    <dgm:pt modelId="{58D44214-8FFE-4D61-8E3A-012365CC2C06}" type="parTrans" cxnId="{2E1EDA81-699F-40CD-B40A-BAEA7EBFF8D4}">
      <dgm:prSet/>
      <dgm:spPr/>
      <dgm:t>
        <a:bodyPr/>
        <a:lstStyle/>
        <a:p>
          <a:endParaRPr lang="ru-RU"/>
        </a:p>
      </dgm:t>
    </dgm:pt>
    <dgm:pt modelId="{6D36E479-5250-4CD1-BAC3-9D7D9D7FCB97}" type="sibTrans" cxnId="{2E1EDA81-699F-40CD-B40A-BAEA7EBFF8D4}">
      <dgm:prSet/>
      <dgm:spPr/>
      <dgm:t>
        <a:bodyPr/>
        <a:lstStyle/>
        <a:p>
          <a:endParaRPr lang="ru-RU"/>
        </a:p>
      </dgm:t>
    </dgm:pt>
    <dgm:pt modelId="{1554E1D7-D671-4222-AB44-296A15804482}">
      <dgm:prSet phldrT="[Текст]"/>
      <dgm:spPr>
        <a:solidFill>
          <a:srgbClr val="008080"/>
        </a:solidFill>
        <a:ln>
          <a:noFill/>
        </a:ln>
      </dgm:spPr>
      <dgm:t>
        <a:bodyPr/>
        <a:lstStyle/>
        <a:p>
          <a:r>
            <a:rPr lang="ru-RU" dirty="0">
              <a:latin typeface="Century Gothic" panose="020B0502020202020204" pitchFamily="34" charset="0"/>
            </a:rPr>
            <a:t>Определение счастья агента</a:t>
          </a:r>
        </a:p>
      </dgm:t>
    </dgm:pt>
    <dgm:pt modelId="{496395CD-56F9-4C16-B453-C72BD4423980}" type="parTrans" cxnId="{D3AEB0F3-887F-46F6-8D50-A00B3153F352}">
      <dgm:prSet/>
      <dgm:spPr/>
      <dgm:t>
        <a:bodyPr/>
        <a:lstStyle/>
        <a:p>
          <a:endParaRPr lang="ru-RU"/>
        </a:p>
      </dgm:t>
    </dgm:pt>
    <dgm:pt modelId="{03B58261-88B6-4B66-87E1-EB840A11A7DE}" type="sibTrans" cxnId="{D3AEB0F3-887F-46F6-8D50-A00B3153F352}">
      <dgm:prSet/>
      <dgm:spPr/>
      <dgm:t>
        <a:bodyPr/>
        <a:lstStyle/>
        <a:p>
          <a:endParaRPr lang="ru-RU"/>
        </a:p>
      </dgm:t>
    </dgm:pt>
    <dgm:pt modelId="{325CF537-61A4-4EC1-9636-8292796D5AF3}">
      <dgm:prSet phldrT="[Текст]"/>
      <dgm:spPr>
        <a:solidFill>
          <a:srgbClr val="008080"/>
        </a:solidFill>
        <a:ln>
          <a:noFill/>
        </a:ln>
      </dgm:spPr>
      <dgm:t>
        <a:bodyPr/>
        <a:lstStyle/>
        <a:p>
          <a:r>
            <a:rPr lang="ru-RU" dirty="0">
              <a:latin typeface="Century Gothic" panose="020B0502020202020204" pitchFamily="34" charset="0"/>
            </a:rPr>
            <a:t>Перемещение по среде</a:t>
          </a:r>
        </a:p>
      </dgm:t>
    </dgm:pt>
    <dgm:pt modelId="{A5A5AB62-E183-44C2-9122-EF6BE39761E7}" type="parTrans" cxnId="{4FD5779A-5499-4F89-88E7-0BE92C90A73D}">
      <dgm:prSet/>
      <dgm:spPr/>
      <dgm:t>
        <a:bodyPr/>
        <a:lstStyle/>
        <a:p>
          <a:endParaRPr lang="ru-RU"/>
        </a:p>
      </dgm:t>
    </dgm:pt>
    <dgm:pt modelId="{4EFEE520-051E-41AA-B752-14B968D92532}" type="sibTrans" cxnId="{4FD5779A-5499-4F89-88E7-0BE92C90A73D}">
      <dgm:prSet/>
      <dgm:spPr/>
      <dgm:t>
        <a:bodyPr/>
        <a:lstStyle/>
        <a:p>
          <a:endParaRPr lang="ru-RU"/>
        </a:p>
      </dgm:t>
    </dgm:pt>
    <dgm:pt modelId="{FD2CFE11-718D-4C8C-B99F-2D9F34D33EF3}">
      <dgm:prSet phldrT="[Текст]"/>
      <dgm:spPr>
        <a:solidFill>
          <a:srgbClr val="008080"/>
        </a:solidFill>
        <a:ln>
          <a:noFill/>
        </a:ln>
      </dgm:spPr>
      <dgm:t>
        <a:bodyPr/>
        <a:lstStyle/>
        <a:p>
          <a:r>
            <a:rPr lang="ru-RU" dirty="0">
              <a:latin typeface="Century Gothic" panose="020B0502020202020204" pitchFamily="34" charset="0"/>
            </a:rPr>
            <a:t>Создание агентов</a:t>
          </a:r>
        </a:p>
      </dgm:t>
    </dgm:pt>
    <dgm:pt modelId="{6CC898B9-A66A-4D79-9864-D743B2C4599F}" type="parTrans" cxnId="{E37DAE93-DED3-4DC5-BFB2-437808911E57}">
      <dgm:prSet/>
      <dgm:spPr/>
      <dgm:t>
        <a:bodyPr/>
        <a:lstStyle/>
        <a:p>
          <a:endParaRPr lang="ru-RU"/>
        </a:p>
      </dgm:t>
    </dgm:pt>
    <dgm:pt modelId="{CC95C819-2463-4B6D-8CA8-B555E527C0E3}" type="sibTrans" cxnId="{E37DAE93-DED3-4DC5-BFB2-437808911E57}">
      <dgm:prSet/>
      <dgm:spPr/>
      <dgm:t>
        <a:bodyPr/>
        <a:lstStyle/>
        <a:p>
          <a:endParaRPr lang="ru-RU"/>
        </a:p>
      </dgm:t>
    </dgm:pt>
    <dgm:pt modelId="{E47AF6B1-80BC-4B79-A51B-C8A250B60DFF}">
      <dgm:prSet phldrT="[Текст]"/>
      <dgm:spPr>
        <a:solidFill>
          <a:srgbClr val="008080"/>
        </a:solidFill>
        <a:ln>
          <a:noFill/>
        </a:ln>
      </dgm:spPr>
      <dgm:t>
        <a:bodyPr/>
        <a:lstStyle/>
        <a:p>
          <a:r>
            <a:rPr lang="ru-RU" dirty="0">
              <a:latin typeface="Century Gothic" panose="020B0502020202020204" pitchFamily="34" charset="0"/>
            </a:rPr>
            <a:t>Момент остановки</a:t>
          </a:r>
        </a:p>
      </dgm:t>
    </dgm:pt>
    <dgm:pt modelId="{DEDABFFF-0AEF-4DC9-817D-D997AF5CDC8E}" type="parTrans" cxnId="{B6886EFD-725E-4B83-9002-20E86E418151}">
      <dgm:prSet/>
      <dgm:spPr/>
      <dgm:t>
        <a:bodyPr/>
        <a:lstStyle/>
        <a:p>
          <a:endParaRPr lang="ru-RU"/>
        </a:p>
      </dgm:t>
    </dgm:pt>
    <dgm:pt modelId="{D0AFF4AE-4FE1-4291-AE33-00A46CD79475}" type="sibTrans" cxnId="{B6886EFD-725E-4B83-9002-20E86E418151}">
      <dgm:prSet/>
      <dgm:spPr/>
      <dgm:t>
        <a:bodyPr/>
        <a:lstStyle/>
        <a:p>
          <a:endParaRPr lang="ru-RU"/>
        </a:p>
      </dgm:t>
    </dgm:pt>
    <dgm:pt modelId="{6D6D95FF-2E23-4C29-A6DB-CB5A0598762D}" type="pres">
      <dgm:prSet presAssocID="{912ADF3C-B696-473A-BB10-D01A6E091482}" presName="outerComposite" presStyleCnt="0">
        <dgm:presLayoutVars>
          <dgm:chMax val="5"/>
          <dgm:dir/>
          <dgm:resizeHandles val="exact"/>
        </dgm:presLayoutVars>
      </dgm:prSet>
      <dgm:spPr/>
    </dgm:pt>
    <dgm:pt modelId="{A544547F-3164-4C8C-9F0E-A9C19ED1D127}" type="pres">
      <dgm:prSet presAssocID="{912ADF3C-B696-473A-BB10-D01A6E091482}" presName="dummyMaxCanvas" presStyleCnt="0">
        <dgm:presLayoutVars/>
      </dgm:prSet>
      <dgm:spPr/>
    </dgm:pt>
    <dgm:pt modelId="{F7BBD088-5008-42D0-AC07-C4200101B412}" type="pres">
      <dgm:prSet presAssocID="{912ADF3C-B696-473A-BB10-D01A6E091482}" presName="FiveNodes_1" presStyleLbl="node1" presStyleIdx="0" presStyleCnt="5">
        <dgm:presLayoutVars>
          <dgm:bulletEnabled val="1"/>
        </dgm:presLayoutVars>
      </dgm:prSet>
      <dgm:spPr/>
    </dgm:pt>
    <dgm:pt modelId="{406D2C5E-7237-47A5-99C2-57BA0054C5F8}" type="pres">
      <dgm:prSet presAssocID="{912ADF3C-B696-473A-BB10-D01A6E091482}" presName="FiveNodes_2" presStyleLbl="node1" presStyleIdx="1" presStyleCnt="5">
        <dgm:presLayoutVars>
          <dgm:bulletEnabled val="1"/>
        </dgm:presLayoutVars>
      </dgm:prSet>
      <dgm:spPr/>
    </dgm:pt>
    <dgm:pt modelId="{E88F2881-529E-4164-B494-94024A6E080C}" type="pres">
      <dgm:prSet presAssocID="{912ADF3C-B696-473A-BB10-D01A6E091482}" presName="FiveNodes_3" presStyleLbl="node1" presStyleIdx="2" presStyleCnt="5">
        <dgm:presLayoutVars>
          <dgm:bulletEnabled val="1"/>
        </dgm:presLayoutVars>
      </dgm:prSet>
      <dgm:spPr/>
    </dgm:pt>
    <dgm:pt modelId="{3B5644F0-2F3F-4619-B7C6-43CDE4C30A51}" type="pres">
      <dgm:prSet presAssocID="{912ADF3C-B696-473A-BB10-D01A6E091482}" presName="FiveNodes_4" presStyleLbl="node1" presStyleIdx="3" presStyleCnt="5">
        <dgm:presLayoutVars>
          <dgm:bulletEnabled val="1"/>
        </dgm:presLayoutVars>
      </dgm:prSet>
      <dgm:spPr/>
    </dgm:pt>
    <dgm:pt modelId="{AC449AF8-72DE-4997-B44F-25DA4E167D4A}" type="pres">
      <dgm:prSet presAssocID="{912ADF3C-B696-473A-BB10-D01A6E091482}" presName="FiveNodes_5" presStyleLbl="node1" presStyleIdx="4" presStyleCnt="5">
        <dgm:presLayoutVars>
          <dgm:bulletEnabled val="1"/>
        </dgm:presLayoutVars>
      </dgm:prSet>
      <dgm:spPr/>
    </dgm:pt>
    <dgm:pt modelId="{A2AF80F5-8059-4854-8A00-02E629C7EC1E}" type="pres">
      <dgm:prSet presAssocID="{912ADF3C-B696-473A-BB10-D01A6E091482}" presName="FiveConn_1-2" presStyleLbl="fgAccFollowNode1" presStyleIdx="0" presStyleCnt="4">
        <dgm:presLayoutVars>
          <dgm:bulletEnabled val="1"/>
        </dgm:presLayoutVars>
      </dgm:prSet>
      <dgm:spPr/>
    </dgm:pt>
    <dgm:pt modelId="{C1F7490F-1E13-4D10-AA66-53370315C44D}" type="pres">
      <dgm:prSet presAssocID="{912ADF3C-B696-473A-BB10-D01A6E091482}" presName="FiveConn_2-3" presStyleLbl="fgAccFollowNode1" presStyleIdx="1" presStyleCnt="4">
        <dgm:presLayoutVars>
          <dgm:bulletEnabled val="1"/>
        </dgm:presLayoutVars>
      </dgm:prSet>
      <dgm:spPr/>
    </dgm:pt>
    <dgm:pt modelId="{193B9F60-525D-4718-BF30-0D1EA5253E7B}" type="pres">
      <dgm:prSet presAssocID="{912ADF3C-B696-473A-BB10-D01A6E091482}" presName="FiveConn_3-4" presStyleLbl="fgAccFollowNode1" presStyleIdx="2" presStyleCnt="4">
        <dgm:presLayoutVars>
          <dgm:bulletEnabled val="1"/>
        </dgm:presLayoutVars>
      </dgm:prSet>
      <dgm:spPr/>
    </dgm:pt>
    <dgm:pt modelId="{6C2CBE9A-19E1-489C-8739-7EBAA248281C}" type="pres">
      <dgm:prSet presAssocID="{912ADF3C-B696-473A-BB10-D01A6E091482}" presName="FiveConn_4-5" presStyleLbl="fgAccFollowNode1" presStyleIdx="3" presStyleCnt="4">
        <dgm:presLayoutVars>
          <dgm:bulletEnabled val="1"/>
        </dgm:presLayoutVars>
      </dgm:prSet>
      <dgm:spPr/>
    </dgm:pt>
    <dgm:pt modelId="{F27C284A-2AE3-4295-A6F9-E8CAC346B1FA}" type="pres">
      <dgm:prSet presAssocID="{912ADF3C-B696-473A-BB10-D01A6E091482}" presName="FiveNodes_1_text" presStyleLbl="node1" presStyleIdx="4" presStyleCnt="5">
        <dgm:presLayoutVars>
          <dgm:bulletEnabled val="1"/>
        </dgm:presLayoutVars>
      </dgm:prSet>
      <dgm:spPr/>
    </dgm:pt>
    <dgm:pt modelId="{6EEA12CA-487C-464A-B884-C7133B1258DD}" type="pres">
      <dgm:prSet presAssocID="{912ADF3C-B696-473A-BB10-D01A6E091482}" presName="FiveNodes_2_text" presStyleLbl="node1" presStyleIdx="4" presStyleCnt="5">
        <dgm:presLayoutVars>
          <dgm:bulletEnabled val="1"/>
        </dgm:presLayoutVars>
      </dgm:prSet>
      <dgm:spPr/>
    </dgm:pt>
    <dgm:pt modelId="{3AC19692-52AA-4EE8-BAE1-3EB1D4ED8620}" type="pres">
      <dgm:prSet presAssocID="{912ADF3C-B696-473A-BB10-D01A6E091482}" presName="FiveNodes_3_text" presStyleLbl="node1" presStyleIdx="4" presStyleCnt="5">
        <dgm:presLayoutVars>
          <dgm:bulletEnabled val="1"/>
        </dgm:presLayoutVars>
      </dgm:prSet>
      <dgm:spPr/>
    </dgm:pt>
    <dgm:pt modelId="{87CDC296-F9FC-4919-AD4C-A053B14AB9AF}" type="pres">
      <dgm:prSet presAssocID="{912ADF3C-B696-473A-BB10-D01A6E091482}" presName="FiveNodes_4_text" presStyleLbl="node1" presStyleIdx="4" presStyleCnt="5">
        <dgm:presLayoutVars>
          <dgm:bulletEnabled val="1"/>
        </dgm:presLayoutVars>
      </dgm:prSet>
      <dgm:spPr/>
    </dgm:pt>
    <dgm:pt modelId="{0AA1C750-8EE8-4C2D-8930-E354E8BBA706}" type="pres">
      <dgm:prSet presAssocID="{912ADF3C-B696-473A-BB10-D01A6E091482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58F91804-1C40-444B-A965-3820B7017FDC}" type="presOf" srcId="{6D36E479-5250-4CD1-BAC3-9D7D9D7FCB97}" destId="{A2AF80F5-8059-4854-8A00-02E629C7EC1E}" srcOrd="0" destOrd="0" presId="urn:microsoft.com/office/officeart/2005/8/layout/vProcess5"/>
    <dgm:cxn modelId="{8B3E960E-9BEA-4640-8510-D5BF38328960}" type="presOf" srcId="{325CF537-61A4-4EC1-9636-8292796D5AF3}" destId="{87CDC296-F9FC-4919-AD4C-A053B14AB9AF}" srcOrd="1" destOrd="0" presId="urn:microsoft.com/office/officeart/2005/8/layout/vProcess5"/>
    <dgm:cxn modelId="{DDF3C623-3449-462F-870D-14BDEA3B4864}" type="presOf" srcId="{912ADF3C-B696-473A-BB10-D01A6E091482}" destId="{6D6D95FF-2E23-4C29-A6DB-CB5A0598762D}" srcOrd="0" destOrd="0" presId="urn:microsoft.com/office/officeart/2005/8/layout/vProcess5"/>
    <dgm:cxn modelId="{C8B23827-FA3E-446B-8A6D-7F6FEEB121F4}" type="presOf" srcId="{E47AF6B1-80BC-4B79-A51B-C8A250B60DFF}" destId="{0AA1C750-8EE8-4C2D-8930-E354E8BBA706}" srcOrd="1" destOrd="0" presId="urn:microsoft.com/office/officeart/2005/8/layout/vProcess5"/>
    <dgm:cxn modelId="{2EDDC829-E491-4815-8280-73C7B8BDE14C}" type="presOf" srcId="{1554E1D7-D671-4222-AB44-296A15804482}" destId="{3AC19692-52AA-4EE8-BAE1-3EB1D4ED8620}" srcOrd="1" destOrd="0" presId="urn:microsoft.com/office/officeart/2005/8/layout/vProcess5"/>
    <dgm:cxn modelId="{43C8753E-FEA4-457F-82F2-EECA3C1A1AF0}" type="presOf" srcId="{325CF537-61A4-4EC1-9636-8292796D5AF3}" destId="{3B5644F0-2F3F-4619-B7C6-43CDE4C30A51}" srcOrd="0" destOrd="0" presId="urn:microsoft.com/office/officeart/2005/8/layout/vProcess5"/>
    <dgm:cxn modelId="{A3C34040-C805-46AC-9305-D021A87F5E8C}" type="presOf" srcId="{429A3754-788B-4973-AE41-2C480712DE91}" destId="{F27C284A-2AE3-4295-A6F9-E8CAC346B1FA}" srcOrd="1" destOrd="0" presId="urn:microsoft.com/office/officeart/2005/8/layout/vProcess5"/>
    <dgm:cxn modelId="{79529351-25F6-467F-BA44-87E98D1DFF92}" type="presOf" srcId="{429A3754-788B-4973-AE41-2C480712DE91}" destId="{F7BBD088-5008-42D0-AC07-C4200101B412}" srcOrd="0" destOrd="0" presId="urn:microsoft.com/office/officeart/2005/8/layout/vProcess5"/>
    <dgm:cxn modelId="{A2CAC158-57DA-42EA-B7A7-2B36EA931969}" type="presOf" srcId="{03B58261-88B6-4B66-87E1-EB840A11A7DE}" destId="{193B9F60-525D-4718-BF30-0D1EA5253E7B}" srcOrd="0" destOrd="0" presId="urn:microsoft.com/office/officeart/2005/8/layout/vProcess5"/>
    <dgm:cxn modelId="{FE71217F-AA68-4D3E-A275-2C63DEDCCCA2}" type="presOf" srcId="{1554E1D7-D671-4222-AB44-296A15804482}" destId="{E88F2881-529E-4164-B494-94024A6E080C}" srcOrd="0" destOrd="0" presId="urn:microsoft.com/office/officeart/2005/8/layout/vProcess5"/>
    <dgm:cxn modelId="{2E1EDA81-699F-40CD-B40A-BAEA7EBFF8D4}" srcId="{912ADF3C-B696-473A-BB10-D01A6E091482}" destId="{429A3754-788B-4973-AE41-2C480712DE91}" srcOrd="0" destOrd="0" parTransId="{58D44214-8FFE-4D61-8E3A-012365CC2C06}" sibTransId="{6D36E479-5250-4CD1-BAC3-9D7D9D7FCB97}"/>
    <dgm:cxn modelId="{10E21283-C81E-4519-902E-BD2C7CA16AEA}" type="presOf" srcId="{CC95C819-2463-4B6D-8CA8-B555E527C0E3}" destId="{C1F7490F-1E13-4D10-AA66-53370315C44D}" srcOrd="0" destOrd="0" presId="urn:microsoft.com/office/officeart/2005/8/layout/vProcess5"/>
    <dgm:cxn modelId="{E37DAE93-DED3-4DC5-BFB2-437808911E57}" srcId="{912ADF3C-B696-473A-BB10-D01A6E091482}" destId="{FD2CFE11-718D-4C8C-B99F-2D9F34D33EF3}" srcOrd="1" destOrd="0" parTransId="{6CC898B9-A66A-4D79-9864-D743B2C4599F}" sibTransId="{CC95C819-2463-4B6D-8CA8-B555E527C0E3}"/>
    <dgm:cxn modelId="{9769D297-2D9F-4114-B6ED-02141A66768C}" type="presOf" srcId="{4EFEE520-051E-41AA-B752-14B968D92532}" destId="{6C2CBE9A-19E1-489C-8739-7EBAA248281C}" srcOrd="0" destOrd="0" presId="urn:microsoft.com/office/officeart/2005/8/layout/vProcess5"/>
    <dgm:cxn modelId="{4FD5779A-5499-4F89-88E7-0BE92C90A73D}" srcId="{912ADF3C-B696-473A-BB10-D01A6E091482}" destId="{325CF537-61A4-4EC1-9636-8292796D5AF3}" srcOrd="3" destOrd="0" parTransId="{A5A5AB62-E183-44C2-9122-EF6BE39761E7}" sibTransId="{4EFEE520-051E-41AA-B752-14B968D92532}"/>
    <dgm:cxn modelId="{E1D90AC1-3E5F-4A57-BC09-AE1135A91F3A}" type="presOf" srcId="{E47AF6B1-80BC-4B79-A51B-C8A250B60DFF}" destId="{AC449AF8-72DE-4997-B44F-25DA4E167D4A}" srcOrd="0" destOrd="0" presId="urn:microsoft.com/office/officeart/2005/8/layout/vProcess5"/>
    <dgm:cxn modelId="{B91086DD-2400-4F52-BB23-2BC66C43207B}" type="presOf" srcId="{FD2CFE11-718D-4C8C-B99F-2D9F34D33EF3}" destId="{406D2C5E-7237-47A5-99C2-57BA0054C5F8}" srcOrd="0" destOrd="0" presId="urn:microsoft.com/office/officeart/2005/8/layout/vProcess5"/>
    <dgm:cxn modelId="{ACD8B0E8-07D1-488D-B621-4C8B38DF8866}" type="presOf" srcId="{FD2CFE11-718D-4C8C-B99F-2D9F34D33EF3}" destId="{6EEA12CA-487C-464A-B884-C7133B1258DD}" srcOrd="1" destOrd="0" presId="urn:microsoft.com/office/officeart/2005/8/layout/vProcess5"/>
    <dgm:cxn modelId="{D3AEB0F3-887F-46F6-8D50-A00B3153F352}" srcId="{912ADF3C-B696-473A-BB10-D01A6E091482}" destId="{1554E1D7-D671-4222-AB44-296A15804482}" srcOrd="2" destOrd="0" parTransId="{496395CD-56F9-4C16-B453-C72BD4423980}" sibTransId="{03B58261-88B6-4B66-87E1-EB840A11A7DE}"/>
    <dgm:cxn modelId="{B6886EFD-725E-4B83-9002-20E86E418151}" srcId="{912ADF3C-B696-473A-BB10-D01A6E091482}" destId="{E47AF6B1-80BC-4B79-A51B-C8A250B60DFF}" srcOrd="4" destOrd="0" parTransId="{DEDABFFF-0AEF-4DC9-817D-D997AF5CDC8E}" sibTransId="{D0AFF4AE-4FE1-4291-AE33-00A46CD79475}"/>
    <dgm:cxn modelId="{8984CF4B-9085-43CF-84BF-EBB2A454B96E}" type="presParOf" srcId="{6D6D95FF-2E23-4C29-A6DB-CB5A0598762D}" destId="{A544547F-3164-4C8C-9F0E-A9C19ED1D127}" srcOrd="0" destOrd="0" presId="urn:microsoft.com/office/officeart/2005/8/layout/vProcess5"/>
    <dgm:cxn modelId="{1E53D40C-D93D-4096-A6D9-F46C8D53F403}" type="presParOf" srcId="{6D6D95FF-2E23-4C29-A6DB-CB5A0598762D}" destId="{F7BBD088-5008-42D0-AC07-C4200101B412}" srcOrd="1" destOrd="0" presId="urn:microsoft.com/office/officeart/2005/8/layout/vProcess5"/>
    <dgm:cxn modelId="{9E95367E-534A-4F28-AF5C-B05822103575}" type="presParOf" srcId="{6D6D95FF-2E23-4C29-A6DB-CB5A0598762D}" destId="{406D2C5E-7237-47A5-99C2-57BA0054C5F8}" srcOrd="2" destOrd="0" presId="urn:microsoft.com/office/officeart/2005/8/layout/vProcess5"/>
    <dgm:cxn modelId="{645B92FB-C445-4B31-8A83-1B9BB4857E89}" type="presParOf" srcId="{6D6D95FF-2E23-4C29-A6DB-CB5A0598762D}" destId="{E88F2881-529E-4164-B494-94024A6E080C}" srcOrd="3" destOrd="0" presId="urn:microsoft.com/office/officeart/2005/8/layout/vProcess5"/>
    <dgm:cxn modelId="{256C094C-6B50-4853-A631-20DABBDBB4E3}" type="presParOf" srcId="{6D6D95FF-2E23-4C29-A6DB-CB5A0598762D}" destId="{3B5644F0-2F3F-4619-B7C6-43CDE4C30A51}" srcOrd="4" destOrd="0" presId="urn:microsoft.com/office/officeart/2005/8/layout/vProcess5"/>
    <dgm:cxn modelId="{0C901CC3-321B-4019-9414-68DC792703A2}" type="presParOf" srcId="{6D6D95FF-2E23-4C29-A6DB-CB5A0598762D}" destId="{AC449AF8-72DE-4997-B44F-25DA4E167D4A}" srcOrd="5" destOrd="0" presId="urn:microsoft.com/office/officeart/2005/8/layout/vProcess5"/>
    <dgm:cxn modelId="{2E252AC6-371A-4437-B356-8E13FB5C3380}" type="presParOf" srcId="{6D6D95FF-2E23-4C29-A6DB-CB5A0598762D}" destId="{A2AF80F5-8059-4854-8A00-02E629C7EC1E}" srcOrd="6" destOrd="0" presId="urn:microsoft.com/office/officeart/2005/8/layout/vProcess5"/>
    <dgm:cxn modelId="{5789F05E-280D-41DA-AB92-D5809705BEA7}" type="presParOf" srcId="{6D6D95FF-2E23-4C29-A6DB-CB5A0598762D}" destId="{C1F7490F-1E13-4D10-AA66-53370315C44D}" srcOrd="7" destOrd="0" presId="urn:microsoft.com/office/officeart/2005/8/layout/vProcess5"/>
    <dgm:cxn modelId="{B386D11A-4BF6-428A-A6C1-92D9ED4D2CE9}" type="presParOf" srcId="{6D6D95FF-2E23-4C29-A6DB-CB5A0598762D}" destId="{193B9F60-525D-4718-BF30-0D1EA5253E7B}" srcOrd="8" destOrd="0" presId="urn:microsoft.com/office/officeart/2005/8/layout/vProcess5"/>
    <dgm:cxn modelId="{77BE2BCC-83C1-4D72-8EFE-115E4E6D68FC}" type="presParOf" srcId="{6D6D95FF-2E23-4C29-A6DB-CB5A0598762D}" destId="{6C2CBE9A-19E1-489C-8739-7EBAA248281C}" srcOrd="9" destOrd="0" presId="urn:microsoft.com/office/officeart/2005/8/layout/vProcess5"/>
    <dgm:cxn modelId="{F0D9F767-D68A-409F-A264-A18930260E86}" type="presParOf" srcId="{6D6D95FF-2E23-4C29-A6DB-CB5A0598762D}" destId="{F27C284A-2AE3-4295-A6F9-E8CAC346B1FA}" srcOrd="10" destOrd="0" presId="urn:microsoft.com/office/officeart/2005/8/layout/vProcess5"/>
    <dgm:cxn modelId="{552F142E-ECC5-454C-ABDD-715BF2D43772}" type="presParOf" srcId="{6D6D95FF-2E23-4C29-A6DB-CB5A0598762D}" destId="{6EEA12CA-487C-464A-B884-C7133B1258DD}" srcOrd="11" destOrd="0" presId="urn:microsoft.com/office/officeart/2005/8/layout/vProcess5"/>
    <dgm:cxn modelId="{F96F1BEC-7599-46AD-A304-EE1F359D9B5C}" type="presParOf" srcId="{6D6D95FF-2E23-4C29-A6DB-CB5A0598762D}" destId="{3AC19692-52AA-4EE8-BAE1-3EB1D4ED8620}" srcOrd="12" destOrd="0" presId="urn:microsoft.com/office/officeart/2005/8/layout/vProcess5"/>
    <dgm:cxn modelId="{2D802DED-0521-4987-9638-DC6AACD52427}" type="presParOf" srcId="{6D6D95FF-2E23-4C29-A6DB-CB5A0598762D}" destId="{87CDC296-F9FC-4919-AD4C-A053B14AB9AF}" srcOrd="13" destOrd="0" presId="urn:microsoft.com/office/officeart/2005/8/layout/vProcess5"/>
    <dgm:cxn modelId="{06596FF0-20C2-4670-90BE-7604CC143340}" type="presParOf" srcId="{6D6D95FF-2E23-4C29-A6DB-CB5A0598762D}" destId="{0AA1C750-8EE8-4C2D-8930-E354E8BBA706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9AF3E21-54FB-4379-87DD-111C159ED63D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D0C73D08-9E94-451B-958D-3E06FB8EEBC2}">
      <dgm:prSet phldrT="[Текст]"/>
      <dgm:spPr>
        <a:solidFill>
          <a:srgbClr val="008080"/>
        </a:solidFill>
      </dgm:spPr>
      <dgm:t>
        <a:bodyPr/>
        <a:lstStyle/>
        <a:p>
          <a:r>
            <a:rPr lang="ru-RU" dirty="0">
              <a:latin typeface="Century Gothic" panose="020B0502020202020204" pitchFamily="34" charset="0"/>
            </a:rPr>
            <a:t>Модифицировали непрерывную модель в контексте социальных сетей</a:t>
          </a:r>
        </a:p>
      </dgm:t>
    </dgm:pt>
    <dgm:pt modelId="{CE8CB7C6-E873-4513-9637-E97F8D3A290C}" type="parTrans" cxnId="{BC2E2288-9843-4C8F-AF62-2BA9C79161AA}">
      <dgm:prSet/>
      <dgm:spPr/>
      <dgm:t>
        <a:bodyPr/>
        <a:lstStyle/>
        <a:p>
          <a:endParaRPr lang="ru-RU"/>
        </a:p>
      </dgm:t>
    </dgm:pt>
    <dgm:pt modelId="{8C56AD43-B8C5-4ECC-9EF5-4D1C146B12C5}" type="sibTrans" cxnId="{BC2E2288-9843-4C8F-AF62-2BA9C79161AA}">
      <dgm:prSet/>
      <dgm:spPr/>
      <dgm:t>
        <a:bodyPr/>
        <a:lstStyle/>
        <a:p>
          <a:endParaRPr lang="ru-RU"/>
        </a:p>
      </dgm:t>
    </dgm:pt>
    <dgm:pt modelId="{2CA9FA53-2B0A-4ED4-BEE3-4ADA1591BCEC}">
      <dgm:prSet phldrT="[Текст]"/>
      <dgm:spPr>
        <a:solidFill>
          <a:srgbClr val="008080"/>
        </a:solidFill>
      </dgm:spPr>
      <dgm:t>
        <a:bodyPr/>
        <a:lstStyle/>
        <a:p>
          <a:r>
            <a:rPr lang="ru-RU" dirty="0">
              <a:latin typeface="Century Gothic" panose="020B0502020202020204" pitchFamily="34" charset="0"/>
            </a:rPr>
            <a:t>Реализовали дискретную и непрерывную модель Шеллинга</a:t>
          </a:r>
        </a:p>
      </dgm:t>
    </dgm:pt>
    <dgm:pt modelId="{68BB14EA-85C8-482E-9C76-4113F1C95D66}" type="sibTrans" cxnId="{2BD74037-73D8-45F6-BDB7-2F4FB9769496}">
      <dgm:prSet/>
      <dgm:spPr>
        <a:ln>
          <a:solidFill>
            <a:srgbClr val="008080"/>
          </a:solidFill>
        </a:ln>
      </dgm:spPr>
      <dgm:t>
        <a:bodyPr/>
        <a:lstStyle/>
        <a:p>
          <a:endParaRPr lang="ru-RU"/>
        </a:p>
      </dgm:t>
    </dgm:pt>
    <dgm:pt modelId="{76A9AA53-F242-4EEC-9D7F-B6016FD510F3}" type="parTrans" cxnId="{2BD74037-73D8-45F6-BDB7-2F4FB9769496}">
      <dgm:prSet/>
      <dgm:spPr/>
      <dgm:t>
        <a:bodyPr/>
        <a:lstStyle/>
        <a:p>
          <a:endParaRPr lang="ru-RU"/>
        </a:p>
      </dgm:t>
    </dgm:pt>
    <dgm:pt modelId="{5E8FA259-9790-4D43-A076-77FF5A999DD3}">
      <dgm:prSet phldrT="[Текст]"/>
      <dgm:spPr>
        <a:solidFill>
          <a:srgbClr val="008080"/>
        </a:solidFill>
      </dgm:spPr>
      <dgm:t>
        <a:bodyPr/>
        <a:lstStyle/>
        <a:p>
          <a:r>
            <a:rPr lang="ru-RU" dirty="0">
              <a:latin typeface="Century Gothic" panose="020B0502020202020204" pitchFamily="34" charset="0"/>
            </a:rPr>
            <a:t>Подобрали 10 параметров для описания поведения агентов в социальных сетях</a:t>
          </a:r>
        </a:p>
      </dgm:t>
    </dgm:pt>
    <dgm:pt modelId="{13666032-C5FD-47D4-911F-285118D513F4}" type="sibTrans" cxnId="{A89C0FF4-ABAD-4A2A-BD84-730B786FA0F8}">
      <dgm:prSet/>
      <dgm:spPr/>
      <dgm:t>
        <a:bodyPr/>
        <a:lstStyle/>
        <a:p>
          <a:endParaRPr lang="ru-RU"/>
        </a:p>
      </dgm:t>
    </dgm:pt>
    <dgm:pt modelId="{F7B54B37-6424-4150-9B89-D10F93A86FFA}" type="parTrans" cxnId="{A89C0FF4-ABAD-4A2A-BD84-730B786FA0F8}">
      <dgm:prSet/>
      <dgm:spPr/>
      <dgm:t>
        <a:bodyPr/>
        <a:lstStyle/>
        <a:p>
          <a:endParaRPr lang="ru-RU"/>
        </a:p>
      </dgm:t>
    </dgm:pt>
    <dgm:pt modelId="{4CCAEB90-11D5-435E-8E3C-C6ABB931A792}" type="pres">
      <dgm:prSet presAssocID="{29AF3E21-54FB-4379-87DD-111C159ED63D}" presName="Name0" presStyleCnt="0">
        <dgm:presLayoutVars>
          <dgm:chMax val="7"/>
          <dgm:chPref val="7"/>
          <dgm:dir/>
        </dgm:presLayoutVars>
      </dgm:prSet>
      <dgm:spPr/>
    </dgm:pt>
    <dgm:pt modelId="{DB2F4570-4AEE-4A20-9C6A-9B8FE6C352F5}" type="pres">
      <dgm:prSet presAssocID="{29AF3E21-54FB-4379-87DD-111C159ED63D}" presName="Name1" presStyleCnt="0"/>
      <dgm:spPr/>
    </dgm:pt>
    <dgm:pt modelId="{C2663390-97AD-4EC6-BC84-37ACAD27318E}" type="pres">
      <dgm:prSet presAssocID="{29AF3E21-54FB-4379-87DD-111C159ED63D}" presName="cycle" presStyleCnt="0"/>
      <dgm:spPr/>
    </dgm:pt>
    <dgm:pt modelId="{8E512E29-2419-46B8-95C6-9E3B2C1DAC66}" type="pres">
      <dgm:prSet presAssocID="{29AF3E21-54FB-4379-87DD-111C159ED63D}" presName="srcNode" presStyleLbl="node1" presStyleIdx="0" presStyleCnt="3"/>
      <dgm:spPr/>
    </dgm:pt>
    <dgm:pt modelId="{AD76119F-B823-4E61-9D9A-B3B6198C532F}" type="pres">
      <dgm:prSet presAssocID="{29AF3E21-54FB-4379-87DD-111C159ED63D}" presName="conn" presStyleLbl="parChTrans1D2" presStyleIdx="0" presStyleCnt="1"/>
      <dgm:spPr/>
    </dgm:pt>
    <dgm:pt modelId="{C56CE734-C98C-4986-84D9-C94F3AA424A3}" type="pres">
      <dgm:prSet presAssocID="{29AF3E21-54FB-4379-87DD-111C159ED63D}" presName="extraNode" presStyleLbl="node1" presStyleIdx="0" presStyleCnt="3"/>
      <dgm:spPr/>
    </dgm:pt>
    <dgm:pt modelId="{5FE68774-0B80-435F-B5E4-EA7419F126F8}" type="pres">
      <dgm:prSet presAssocID="{29AF3E21-54FB-4379-87DD-111C159ED63D}" presName="dstNode" presStyleLbl="node1" presStyleIdx="0" presStyleCnt="3"/>
      <dgm:spPr/>
    </dgm:pt>
    <dgm:pt modelId="{9DCE5398-FA61-467E-9512-B40263EA6CCB}" type="pres">
      <dgm:prSet presAssocID="{2CA9FA53-2B0A-4ED4-BEE3-4ADA1591BCEC}" presName="text_1" presStyleLbl="node1" presStyleIdx="0" presStyleCnt="3">
        <dgm:presLayoutVars>
          <dgm:bulletEnabled val="1"/>
        </dgm:presLayoutVars>
      </dgm:prSet>
      <dgm:spPr/>
    </dgm:pt>
    <dgm:pt modelId="{02ECFB28-84A9-4F21-9883-56ED21F628BB}" type="pres">
      <dgm:prSet presAssocID="{2CA9FA53-2B0A-4ED4-BEE3-4ADA1591BCEC}" presName="accent_1" presStyleCnt="0"/>
      <dgm:spPr/>
    </dgm:pt>
    <dgm:pt modelId="{DCD26D44-B4A0-4ADC-A2AD-86547ED5E603}" type="pres">
      <dgm:prSet presAssocID="{2CA9FA53-2B0A-4ED4-BEE3-4ADA1591BCEC}" presName="accentRepeatNode" presStyleLbl="solidFgAcc1" presStyleIdx="0" presStyleCnt="3"/>
      <dgm:spPr>
        <a:ln>
          <a:solidFill>
            <a:srgbClr val="008080"/>
          </a:solidFill>
        </a:ln>
      </dgm:spPr>
    </dgm:pt>
    <dgm:pt modelId="{4A23D8D3-605B-4583-A3BF-E50583723461}" type="pres">
      <dgm:prSet presAssocID="{5E8FA259-9790-4D43-A076-77FF5A999DD3}" presName="text_2" presStyleLbl="node1" presStyleIdx="1" presStyleCnt="3">
        <dgm:presLayoutVars>
          <dgm:bulletEnabled val="1"/>
        </dgm:presLayoutVars>
      </dgm:prSet>
      <dgm:spPr/>
    </dgm:pt>
    <dgm:pt modelId="{13C041BA-EFD5-4ECD-8933-2E4C6121FE02}" type="pres">
      <dgm:prSet presAssocID="{5E8FA259-9790-4D43-A076-77FF5A999DD3}" presName="accent_2" presStyleCnt="0"/>
      <dgm:spPr/>
    </dgm:pt>
    <dgm:pt modelId="{165E05FA-060E-4731-A0CC-3B7BF5810C35}" type="pres">
      <dgm:prSet presAssocID="{5E8FA259-9790-4D43-A076-77FF5A999DD3}" presName="accentRepeatNode" presStyleLbl="solidFgAcc1" presStyleIdx="1" presStyleCnt="3"/>
      <dgm:spPr>
        <a:ln>
          <a:solidFill>
            <a:srgbClr val="008080"/>
          </a:solidFill>
        </a:ln>
      </dgm:spPr>
    </dgm:pt>
    <dgm:pt modelId="{A9C37CEA-7D40-4651-B394-6403E27AFE2D}" type="pres">
      <dgm:prSet presAssocID="{D0C73D08-9E94-451B-958D-3E06FB8EEBC2}" presName="text_3" presStyleLbl="node1" presStyleIdx="2" presStyleCnt="3">
        <dgm:presLayoutVars>
          <dgm:bulletEnabled val="1"/>
        </dgm:presLayoutVars>
      </dgm:prSet>
      <dgm:spPr/>
    </dgm:pt>
    <dgm:pt modelId="{DDEAC22F-62C8-4B7A-8D52-F2E345308948}" type="pres">
      <dgm:prSet presAssocID="{D0C73D08-9E94-451B-958D-3E06FB8EEBC2}" presName="accent_3" presStyleCnt="0"/>
      <dgm:spPr/>
    </dgm:pt>
    <dgm:pt modelId="{DA156430-5A75-4B87-A0CF-35EBA6CCEBE6}" type="pres">
      <dgm:prSet presAssocID="{D0C73D08-9E94-451B-958D-3E06FB8EEBC2}" presName="accentRepeatNode" presStyleLbl="solidFgAcc1" presStyleIdx="2" presStyleCnt="3"/>
      <dgm:spPr>
        <a:ln>
          <a:solidFill>
            <a:srgbClr val="008080"/>
          </a:solidFill>
        </a:ln>
      </dgm:spPr>
    </dgm:pt>
  </dgm:ptLst>
  <dgm:cxnLst>
    <dgm:cxn modelId="{B922FE2D-781F-46FF-96F1-A74EC3F16A47}" type="presOf" srcId="{5E8FA259-9790-4D43-A076-77FF5A999DD3}" destId="{4A23D8D3-605B-4583-A3BF-E50583723461}" srcOrd="0" destOrd="0" presId="urn:microsoft.com/office/officeart/2008/layout/VerticalCurvedList"/>
    <dgm:cxn modelId="{2BD74037-73D8-45F6-BDB7-2F4FB9769496}" srcId="{29AF3E21-54FB-4379-87DD-111C159ED63D}" destId="{2CA9FA53-2B0A-4ED4-BEE3-4ADA1591BCEC}" srcOrd="0" destOrd="0" parTransId="{76A9AA53-F242-4EEC-9D7F-B6016FD510F3}" sibTransId="{68BB14EA-85C8-482E-9C76-4113F1C95D66}"/>
    <dgm:cxn modelId="{BBCF0264-211C-4246-9D75-C7DE4B522E74}" type="presOf" srcId="{2CA9FA53-2B0A-4ED4-BEE3-4ADA1591BCEC}" destId="{9DCE5398-FA61-467E-9512-B40263EA6CCB}" srcOrd="0" destOrd="0" presId="urn:microsoft.com/office/officeart/2008/layout/VerticalCurvedList"/>
    <dgm:cxn modelId="{BC2E2288-9843-4C8F-AF62-2BA9C79161AA}" srcId="{29AF3E21-54FB-4379-87DD-111C159ED63D}" destId="{D0C73D08-9E94-451B-958D-3E06FB8EEBC2}" srcOrd="2" destOrd="0" parTransId="{CE8CB7C6-E873-4513-9637-E97F8D3A290C}" sibTransId="{8C56AD43-B8C5-4ECC-9EF5-4D1C146B12C5}"/>
    <dgm:cxn modelId="{B3DC1BA5-88BD-4253-94DD-0825EB8075A9}" type="presOf" srcId="{D0C73D08-9E94-451B-958D-3E06FB8EEBC2}" destId="{A9C37CEA-7D40-4651-B394-6403E27AFE2D}" srcOrd="0" destOrd="0" presId="urn:microsoft.com/office/officeart/2008/layout/VerticalCurvedList"/>
    <dgm:cxn modelId="{F16874A9-6E1C-4971-A10E-782AB13C28C4}" type="presOf" srcId="{29AF3E21-54FB-4379-87DD-111C159ED63D}" destId="{4CCAEB90-11D5-435E-8E3C-C6ABB931A792}" srcOrd="0" destOrd="0" presId="urn:microsoft.com/office/officeart/2008/layout/VerticalCurvedList"/>
    <dgm:cxn modelId="{75EBF6DF-AB3D-482E-9DF1-FEA13B191EA5}" type="presOf" srcId="{68BB14EA-85C8-482E-9C76-4113F1C95D66}" destId="{AD76119F-B823-4E61-9D9A-B3B6198C532F}" srcOrd="0" destOrd="0" presId="urn:microsoft.com/office/officeart/2008/layout/VerticalCurvedList"/>
    <dgm:cxn modelId="{A89C0FF4-ABAD-4A2A-BD84-730B786FA0F8}" srcId="{29AF3E21-54FB-4379-87DD-111C159ED63D}" destId="{5E8FA259-9790-4D43-A076-77FF5A999DD3}" srcOrd="1" destOrd="0" parTransId="{F7B54B37-6424-4150-9B89-D10F93A86FFA}" sibTransId="{13666032-C5FD-47D4-911F-285118D513F4}"/>
    <dgm:cxn modelId="{F98964AE-2D1C-41A3-92E6-16E59A07E706}" type="presParOf" srcId="{4CCAEB90-11D5-435E-8E3C-C6ABB931A792}" destId="{DB2F4570-4AEE-4A20-9C6A-9B8FE6C352F5}" srcOrd="0" destOrd="0" presId="urn:microsoft.com/office/officeart/2008/layout/VerticalCurvedList"/>
    <dgm:cxn modelId="{76830434-9904-426A-BA05-DDDCFD20D6CF}" type="presParOf" srcId="{DB2F4570-4AEE-4A20-9C6A-9B8FE6C352F5}" destId="{C2663390-97AD-4EC6-BC84-37ACAD27318E}" srcOrd="0" destOrd="0" presId="urn:microsoft.com/office/officeart/2008/layout/VerticalCurvedList"/>
    <dgm:cxn modelId="{BF268136-660F-4F07-8446-4E169E0A8A32}" type="presParOf" srcId="{C2663390-97AD-4EC6-BC84-37ACAD27318E}" destId="{8E512E29-2419-46B8-95C6-9E3B2C1DAC66}" srcOrd="0" destOrd="0" presId="urn:microsoft.com/office/officeart/2008/layout/VerticalCurvedList"/>
    <dgm:cxn modelId="{C25AC655-0FE6-4EC2-B480-6E710A3DFA18}" type="presParOf" srcId="{C2663390-97AD-4EC6-BC84-37ACAD27318E}" destId="{AD76119F-B823-4E61-9D9A-B3B6198C532F}" srcOrd="1" destOrd="0" presId="urn:microsoft.com/office/officeart/2008/layout/VerticalCurvedList"/>
    <dgm:cxn modelId="{0C739AA5-22A0-4DC7-9073-1658353CF102}" type="presParOf" srcId="{C2663390-97AD-4EC6-BC84-37ACAD27318E}" destId="{C56CE734-C98C-4986-84D9-C94F3AA424A3}" srcOrd="2" destOrd="0" presId="urn:microsoft.com/office/officeart/2008/layout/VerticalCurvedList"/>
    <dgm:cxn modelId="{51366606-B6B5-4D44-9207-E38BC3C9B95D}" type="presParOf" srcId="{C2663390-97AD-4EC6-BC84-37ACAD27318E}" destId="{5FE68774-0B80-435F-B5E4-EA7419F126F8}" srcOrd="3" destOrd="0" presId="urn:microsoft.com/office/officeart/2008/layout/VerticalCurvedList"/>
    <dgm:cxn modelId="{80BC081C-CB34-4D15-90C1-174C1ECE7A9A}" type="presParOf" srcId="{DB2F4570-4AEE-4A20-9C6A-9B8FE6C352F5}" destId="{9DCE5398-FA61-467E-9512-B40263EA6CCB}" srcOrd="1" destOrd="0" presId="urn:microsoft.com/office/officeart/2008/layout/VerticalCurvedList"/>
    <dgm:cxn modelId="{0A1DF7DF-B9BE-461D-AFDE-04E6B8DCABAD}" type="presParOf" srcId="{DB2F4570-4AEE-4A20-9C6A-9B8FE6C352F5}" destId="{02ECFB28-84A9-4F21-9883-56ED21F628BB}" srcOrd="2" destOrd="0" presId="urn:microsoft.com/office/officeart/2008/layout/VerticalCurvedList"/>
    <dgm:cxn modelId="{9E3028E2-9639-4068-800B-3D92110A8251}" type="presParOf" srcId="{02ECFB28-84A9-4F21-9883-56ED21F628BB}" destId="{DCD26D44-B4A0-4ADC-A2AD-86547ED5E603}" srcOrd="0" destOrd="0" presId="urn:microsoft.com/office/officeart/2008/layout/VerticalCurvedList"/>
    <dgm:cxn modelId="{E4A52ADD-4ECB-44F0-A934-451D3073A2C7}" type="presParOf" srcId="{DB2F4570-4AEE-4A20-9C6A-9B8FE6C352F5}" destId="{4A23D8D3-605B-4583-A3BF-E50583723461}" srcOrd="3" destOrd="0" presId="urn:microsoft.com/office/officeart/2008/layout/VerticalCurvedList"/>
    <dgm:cxn modelId="{816D979D-CE99-493E-B099-D2E0AB902AEB}" type="presParOf" srcId="{DB2F4570-4AEE-4A20-9C6A-9B8FE6C352F5}" destId="{13C041BA-EFD5-4ECD-8933-2E4C6121FE02}" srcOrd="4" destOrd="0" presId="urn:microsoft.com/office/officeart/2008/layout/VerticalCurvedList"/>
    <dgm:cxn modelId="{60BCE80E-6E00-4E31-8E7B-9A42CBC61EE8}" type="presParOf" srcId="{13C041BA-EFD5-4ECD-8933-2E4C6121FE02}" destId="{165E05FA-060E-4731-A0CC-3B7BF5810C35}" srcOrd="0" destOrd="0" presId="urn:microsoft.com/office/officeart/2008/layout/VerticalCurvedList"/>
    <dgm:cxn modelId="{0EEB3E65-0F05-4EE5-B22E-DF5B7A1625F3}" type="presParOf" srcId="{DB2F4570-4AEE-4A20-9C6A-9B8FE6C352F5}" destId="{A9C37CEA-7D40-4651-B394-6403E27AFE2D}" srcOrd="5" destOrd="0" presId="urn:microsoft.com/office/officeart/2008/layout/VerticalCurvedList"/>
    <dgm:cxn modelId="{5C073BF0-B9E0-42C9-ABC9-17FD6ED3E920}" type="presParOf" srcId="{DB2F4570-4AEE-4A20-9C6A-9B8FE6C352F5}" destId="{DDEAC22F-62C8-4B7A-8D52-F2E345308948}" srcOrd="6" destOrd="0" presId="urn:microsoft.com/office/officeart/2008/layout/VerticalCurvedList"/>
    <dgm:cxn modelId="{51317B9D-4FBB-4E7D-B4DD-237C12C9322A}" type="presParOf" srcId="{DDEAC22F-62C8-4B7A-8D52-F2E345308948}" destId="{DA156430-5A75-4B87-A0CF-35EBA6CCEBE6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BBD088-5008-42D0-AC07-C4200101B412}">
      <dsp:nvSpPr>
        <dsp:cNvPr id="0" name=""/>
        <dsp:cNvSpPr/>
      </dsp:nvSpPr>
      <dsp:spPr>
        <a:xfrm>
          <a:off x="0" y="0"/>
          <a:ext cx="4693920" cy="731520"/>
        </a:xfrm>
        <a:prstGeom prst="roundRect">
          <a:avLst>
            <a:gd name="adj" fmla="val 10000"/>
          </a:avLst>
        </a:prstGeom>
        <a:solidFill>
          <a:srgbClr val="008080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900" kern="1200" dirty="0">
              <a:latin typeface="Century Gothic" panose="020B0502020202020204" pitchFamily="34" charset="0"/>
            </a:rPr>
            <a:t>Создание целочисленных координат</a:t>
          </a:r>
        </a:p>
      </dsp:txBody>
      <dsp:txXfrm>
        <a:off x="21425" y="21425"/>
        <a:ext cx="3818966" cy="688670"/>
      </dsp:txXfrm>
    </dsp:sp>
    <dsp:sp modelId="{406D2C5E-7237-47A5-99C2-57BA0054C5F8}">
      <dsp:nvSpPr>
        <dsp:cNvPr id="0" name=""/>
        <dsp:cNvSpPr/>
      </dsp:nvSpPr>
      <dsp:spPr>
        <a:xfrm>
          <a:off x="350520" y="833120"/>
          <a:ext cx="4693920" cy="731520"/>
        </a:xfrm>
        <a:prstGeom prst="roundRect">
          <a:avLst>
            <a:gd name="adj" fmla="val 10000"/>
          </a:avLst>
        </a:prstGeom>
        <a:solidFill>
          <a:srgbClr val="008080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900" kern="1200" dirty="0">
              <a:latin typeface="Century Gothic" panose="020B0502020202020204" pitchFamily="34" charset="0"/>
            </a:rPr>
            <a:t>Создание агентов</a:t>
          </a:r>
        </a:p>
      </dsp:txBody>
      <dsp:txXfrm>
        <a:off x="371945" y="854545"/>
        <a:ext cx="3825062" cy="688669"/>
      </dsp:txXfrm>
    </dsp:sp>
    <dsp:sp modelId="{E88F2881-529E-4164-B494-94024A6E080C}">
      <dsp:nvSpPr>
        <dsp:cNvPr id="0" name=""/>
        <dsp:cNvSpPr/>
      </dsp:nvSpPr>
      <dsp:spPr>
        <a:xfrm>
          <a:off x="701039" y="1666240"/>
          <a:ext cx="4693920" cy="731520"/>
        </a:xfrm>
        <a:prstGeom prst="roundRect">
          <a:avLst>
            <a:gd name="adj" fmla="val 10000"/>
          </a:avLst>
        </a:prstGeom>
        <a:solidFill>
          <a:srgbClr val="008080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900" kern="1200" dirty="0">
              <a:latin typeface="Century Gothic" panose="020B0502020202020204" pitchFamily="34" charset="0"/>
            </a:rPr>
            <a:t>Определение счастья агента</a:t>
          </a:r>
        </a:p>
      </dsp:txBody>
      <dsp:txXfrm>
        <a:off x="722464" y="1687665"/>
        <a:ext cx="3825062" cy="688669"/>
      </dsp:txXfrm>
    </dsp:sp>
    <dsp:sp modelId="{3B5644F0-2F3F-4619-B7C6-43CDE4C30A51}">
      <dsp:nvSpPr>
        <dsp:cNvPr id="0" name=""/>
        <dsp:cNvSpPr/>
      </dsp:nvSpPr>
      <dsp:spPr>
        <a:xfrm>
          <a:off x="1051559" y="2499360"/>
          <a:ext cx="4693920" cy="731520"/>
        </a:xfrm>
        <a:prstGeom prst="roundRect">
          <a:avLst>
            <a:gd name="adj" fmla="val 10000"/>
          </a:avLst>
        </a:prstGeom>
        <a:solidFill>
          <a:srgbClr val="008080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900" kern="1200" dirty="0">
              <a:latin typeface="Century Gothic" panose="020B0502020202020204" pitchFamily="34" charset="0"/>
            </a:rPr>
            <a:t>Перемещение по среде</a:t>
          </a:r>
        </a:p>
      </dsp:txBody>
      <dsp:txXfrm>
        <a:off x="1072984" y="2520785"/>
        <a:ext cx="3825062" cy="688669"/>
      </dsp:txXfrm>
    </dsp:sp>
    <dsp:sp modelId="{AC449AF8-72DE-4997-B44F-25DA4E167D4A}">
      <dsp:nvSpPr>
        <dsp:cNvPr id="0" name=""/>
        <dsp:cNvSpPr/>
      </dsp:nvSpPr>
      <dsp:spPr>
        <a:xfrm>
          <a:off x="1402079" y="3332480"/>
          <a:ext cx="4693920" cy="731520"/>
        </a:xfrm>
        <a:prstGeom prst="roundRect">
          <a:avLst>
            <a:gd name="adj" fmla="val 10000"/>
          </a:avLst>
        </a:prstGeom>
        <a:solidFill>
          <a:srgbClr val="008080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900" kern="1200" dirty="0">
              <a:latin typeface="Century Gothic" panose="020B0502020202020204" pitchFamily="34" charset="0"/>
            </a:rPr>
            <a:t>Момент остановки</a:t>
          </a:r>
        </a:p>
      </dsp:txBody>
      <dsp:txXfrm>
        <a:off x="1423504" y="3353905"/>
        <a:ext cx="3825062" cy="688669"/>
      </dsp:txXfrm>
    </dsp:sp>
    <dsp:sp modelId="{A2AF80F5-8059-4854-8A00-02E629C7EC1E}">
      <dsp:nvSpPr>
        <dsp:cNvPr id="0" name=""/>
        <dsp:cNvSpPr/>
      </dsp:nvSpPr>
      <dsp:spPr>
        <a:xfrm>
          <a:off x="4218432" y="534416"/>
          <a:ext cx="475488" cy="475488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2100" kern="1200"/>
        </a:p>
      </dsp:txBody>
      <dsp:txXfrm>
        <a:off x="4325417" y="534416"/>
        <a:ext cx="261518" cy="357805"/>
      </dsp:txXfrm>
    </dsp:sp>
    <dsp:sp modelId="{C1F7490F-1E13-4D10-AA66-53370315C44D}">
      <dsp:nvSpPr>
        <dsp:cNvPr id="0" name=""/>
        <dsp:cNvSpPr/>
      </dsp:nvSpPr>
      <dsp:spPr>
        <a:xfrm>
          <a:off x="4568952" y="1367536"/>
          <a:ext cx="475488" cy="475488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2100" kern="1200"/>
        </a:p>
      </dsp:txBody>
      <dsp:txXfrm>
        <a:off x="4675937" y="1367536"/>
        <a:ext cx="261518" cy="357805"/>
      </dsp:txXfrm>
    </dsp:sp>
    <dsp:sp modelId="{193B9F60-525D-4718-BF30-0D1EA5253E7B}">
      <dsp:nvSpPr>
        <dsp:cNvPr id="0" name=""/>
        <dsp:cNvSpPr/>
      </dsp:nvSpPr>
      <dsp:spPr>
        <a:xfrm>
          <a:off x="4919472" y="2188464"/>
          <a:ext cx="475488" cy="475488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2100" kern="1200"/>
        </a:p>
      </dsp:txBody>
      <dsp:txXfrm>
        <a:off x="5026457" y="2188464"/>
        <a:ext cx="261518" cy="357805"/>
      </dsp:txXfrm>
    </dsp:sp>
    <dsp:sp modelId="{6C2CBE9A-19E1-489C-8739-7EBAA248281C}">
      <dsp:nvSpPr>
        <dsp:cNvPr id="0" name=""/>
        <dsp:cNvSpPr/>
      </dsp:nvSpPr>
      <dsp:spPr>
        <a:xfrm>
          <a:off x="5269992" y="3029712"/>
          <a:ext cx="475488" cy="475488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2100" kern="1200"/>
        </a:p>
      </dsp:txBody>
      <dsp:txXfrm>
        <a:off x="5376977" y="3029712"/>
        <a:ext cx="261518" cy="35780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76119F-B823-4E61-9D9A-B3B6198C532F}">
      <dsp:nvSpPr>
        <dsp:cNvPr id="0" name=""/>
        <dsp:cNvSpPr/>
      </dsp:nvSpPr>
      <dsp:spPr>
        <a:xfrm>
          <a:off x="-4594335" y="-704407"/>
          <a:ext cx="5472816" cy="5472816"/>
        </a:xfrm>
        <a:prstGeom prst="blockArc">
          <a:avLst>
            <a:gd name="adj1" fmla="val 18900000"/>
            <a:gd name="adj2" fmla="val 2700000"/>
            <a:gd name="adj3" fmla="val 395"/>
          </a:avLst>
        </a:prstGeom>
        <a:noFill/>
        <a:ln w="12700" cap="flat" cmpd="sng" algn="ctr">
          <a:solidFill>
            <a:srgbClr val="00808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DCE5398-FA61-467E-9512-B40263EA6CCB}">
      <dsp:nvSpPr>
        <dsp:cNvPr id="0" name=""/>
        <dsp:cNvSpPr/>
      </dsp:nvSpPr>
      <dsp:spPr>
        <a:xfrm>
          <a:off x="564979" y="406400"/>
          <a:ext cx="5475833" cy="812800"/>
        </a:xfrm>
        <a:prstGeom prst="rect">
          <a:avLst/>
        </a:prstGeom>
        <a:solidFill>
          <a:srgbClr val="00808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5160" tIns="43180" rIns="43180" bIns="4318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700" kern="1200" dirty="0">
              <a:latin typeface="Century Gothic" panose="020B0502020202020204" pitchFamily="34" charset="0"/>
            </a:rPr>
            <a:t>Реализовали дискретную и непрерывную модель Шеллинга</a:t>
          </a:r>
        </a:p>
      </dsp:txBody>
      <dsp:txXfrm>
        <a:off x="564979" y="406400"/>
        <a:ext cx="5475833" cy="812800"/>
      </dsp:txXfrm>
    </dsp:sp>
    <dsp:sp modelId="{DCD26D44-B4A0-4ADC-A2AD-86547ED5E603}">
      <dsp:nvSpPr>
        <dsp:cNvPr id="0" name=""/>
        <dsp:cNvSpPr/>
      </dsp:nvSpPr>
      <dsp:spPr>
        <a:xfrm>
          <a:off x="56979" y="304800"/>
          <a:ext cx="1016000" cy="101600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00808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A23D8D3-605B-4583-A3BF-E50583723461}">
      <dsp:nvSpPr>
        <dsp:cNvPr id="0" name=""/>
        <dsp:cNvSpPr/>
      </dsp:nvSpPr>
      <dsp:spPr>
        <a:xfrm>
          <a:off x="860432" y="1625599"/>
          <a:ext cx="5180380" cy="812800"/>
        </a:xfrm>
        <a:prstGeom prst="rect">
          <a:avLst/>
        </a:prstGeom>
        <a:solidFill>
          <a:srgbClr val="00808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5160" tIns="43180" rIns="43180" bIns="4318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700" kern="1200" dirty="0">
              <a:latin typeface="Century Gothic" panose="020B0502020202020204" pitchFamily="34" charset="0"/>
            </a:rPr>
            <a:t>Подобрали 10 параметров для описания поведения агентов в социальных сетях</a:t>
          </a:r>
        </a:p>
      </dsp:txBody>
      <dsp:txXfrm>
        <a:off x="860432" y="1625599"/>
        <a:ext cx="5180380" cy="812800"/>
      </dsp:txXfrm>
    </dsp:sp>
    <dsp:sp modelId="{165E05FA-060E-4731-A0CC-3B7BF5810C35}">
      <dsp:nvSpPr>
        <dsp:cNvPr id="0" name=""/>
        <dsp:cNvSpPr/>
      </dsp:nvSpPr>
      <dsp:spPr>
        <a:xfrm>
          <a:off x="352432" y="1523999"/>
          <a:ext cx="1016000" cy="101600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00808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9C37CEA-7D40-4651-B394-6403E27AFE2D}">
      <dsp:nvSpPr>
        <dsp:cNvPr id="0" name=""/>
        <dsp:cNvSpPr/>
      </dsp:nvSpPr>
      <dsp:spPr>
        <a:xfrm>
          <a:off x="564979" y="2844800"/>
          <a:ext cx="5475833" cy="812800"/>
        </a:xfrm>
        <a:prstGeom prst="rect">
          <a:avLst/>
        </a:prstGeom>
        <a:solidFill>
          <a:srgbClr val="00808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5160" tIns="43180" rIns="43180" bIns="4318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700" kern="1200" dirty="0">
              <a:latin typeface="Century Gothic" panose="020B0502020202020204" pitchFamily="34" charset="0"/>
            </a:rPr>
            <a:t>Модифицировали непрерывную модель в контексте социальных сетей</a:t>
          </a:r>
        </a:p>
      </dsp:txBody>
      <dsp:txXfrm>
        <a:off x="564979" y="2844800"/>
        <a:ext cx="5475833" cy="812800"/>
      </dsp:txXfrm>
    </dsp:sp>
    <dsp:sp modelId="{DA156430-5A75-4B87-A0CF-35EBA6CCEBE6}">
      <dsp:nvSpPr>
        <dsp:cNvPr id="0" name=""/>
        <dsp:cNvSpPr/>
      </dsp:nvSpPr>
      <dsp:spPr>
        <a:xfrm>
          <a:off x="56979" y="2743200"/>
          <a:ext cx="1016000" cy="101600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00808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CFD01C-4E88-4698-9749-53EF805AEE25}" type="datetimeFigureOut">
              <a:rPr lang="ru-RU" smtClean="0"/>
              <a:t>18.12.2019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FA1B13-EC46-49AF-BBF7-05A8406EBF5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097522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6E799-8704-45DE-A726-BCF3A765DEDC}" type="datetimeFigureOut">
              <a:rPr lang="ru-RU" smtClean="0"/>
              <a:t>18.12.2019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82C98-157F-439C-B660-3DC82187B0E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3897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6E799-8704-45DE-A726-BCF3A765DEDC}" type="datetimeFigureOut">
              <a:rPr lang="ru-RU" smtClean="0"/>
              <a:t>18.12.2019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82C98-157F-439C-B660-3DC82187B0E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689131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6E799-8704-45DE-A726-BCF3A765DEDC}" type="datetimeFigureOut">
              <a:rPr lang="ru-RU" smtClean="0"/>
              <a:t>18.12.2019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82C98-157F-439C-B660-3DC82187B0E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904735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6E799-8704-45DE-A726-BCF3A765DEDC}" type="datetimeFigureOut">
              <a:rPr lang="ru-RU" smtClean="0"/>
              <a:t>18.12.2019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82C98-157F-439C-B660-3DC82187B0E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871548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6E799-8704-45DE-A726-BCF3A765DEDC}" type="datetimeFigureOut">
              <a:rPr lang="ru-RU" smtClean="0"/>
              <a:t>18.12.2019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82C98-157F-439C-B660-3DC82187B0E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931194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6E799-8704-45DE-A726-BCF3A765DEDC}" type="datetimeFigureOut">
              <a:rPr lang="ru-RU" smtClean="0"/>
              <a:t>18.12.2019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82C98-157F-439C-B660-3DC82187B0E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873177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6E799-8704-45DE-A726-BCF3A765DEDC}" type="datetimeFigureOut">
              <a:rPr lang="ru-RU" smtClean="0"/>
              <a:t>18.12.2019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82C98-157F-439C-B660-3DC82187B0E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463517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6E799-8704-45DE-A726-BCF3A765DEDC}" type="datetimeFigureOut">
              <a:rPr lang="ru-RU" smtClean="0"/>
              <a:t>18.12.2019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82C98-157F-439C-B660-3DC82187B0E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067157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6E799-8704-45DE-A726-BCF3A765DEDC}" type="datetimeFigureOut">
              <a:rPr lang="ru-RU" smtClean="0"/>
              <a:t>18.12.2019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82C98-157F-439C-B660-3DC82187B0E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6962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6E799-8704-45DE-A726-BCF3A765DEDC}" type="datetimeFigureOut">
              <a:rPr lang="ru-RU" smtClean="0"/>
              <a:t>18.12.2019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82C98-157F-439C-B660-3DC82187B0E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32129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6E799-8704-45DE-A726-BCF3A765DEDC}" type="datetimeFigureOut">
              <a:rPr lang="ru-RU" smtClean="0"/>
              <a:t>18.12.2019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82C98-157F-439C-B660-3DC82187B0E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578354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D6E799-8704-45DE-A726-BCF3A765DEDC}" type="datetimeFigureOut">
              <a:rPr lang="ru-RU" smtClean="0"/>
              <a:t>18.12.2019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E82C98-157F-439C-B660-3DC82187B0E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443221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.pn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1.png"/><Relationship Id="rId7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2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.png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4" Type="http://schemas.openxmlformats.org/officeDocument/2006/relationships/chart" Target="../charts/char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58D64CA3-8D77-42C9-B3C3-7CF33F8D2894}"/>
              </a:ext>
            </a:extLst>
          </p:cNvPr>
          <p:cNvGrpSpPr/>
          <p:nvPr/>
        </p:nvGrpSpPr>
        <p:grpSpPr>
          <a:xfrm>
            <a:off x="143784" y="1351724"/>
            <a:ext cx="9019313" cy="4233063"/>
            <a:chOff x="77357" y="1325220"/>
            <a:chExt cx="8794866" cy="4233063"/>
          </a:xfrm>
        </p:grpSpPr>
        <p:pic>
          <p:nvPicPr>
            <p:cNvPr id="6" name="Picture 2" descr="ÐÐ°ÑÑÐ¸Ð½ÐºÐ¸ Ð¿Ð¾ Ð·Ð°Ð¿ÑÐ¾ÑÑ ÑÐ¿Ð±Ð³ÑÑ Ð»Ð¾Ð³Ð¾">
              <a:extLst>
                <a:ext uri="{FF2B5EF4-FFF2-40B4-BE49-F238E27FC236}">
                  <a16:creationId xmlns:a16="http://schemas.microsoft.com/office/drawing/2014/main" id="{06DDB2D6-A8AE-430F-86BB-4B7C3F1386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54361" y="1325220"/>
              <a:ext cx="2082034" cy="27486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7" name="Прямая соединительная линия 6">
              <a:extLst>
                <a:ext uri="{FF2B5EF4-FFF2-40B4-BE49-F238E27FC236}">
                  <a16:creationId xmlns:a16="http://schemas.microsoft.com/office/drawing/2014/main" id="{4BED5870-BA50-4CA0-83A7-D84896860EF1}"/>
                </a:ext>
              </a:extLst>
            </p:cNvPr>
            <p:cNvCxnSpPr/>
            <p:nvPr/>
          </p:nvCxnSpPr>
          <p:spPr>
            <a:xfrm>
              <a:off x="2900863" y="4234844"/>
              <a:ext cx="3147854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Прямоугольник 7">
              <a:extLst>
                <a:ext uri="{FF2B5EF4-FFF2-40B4-BE49-F238E27FC236}">
                  <a16:creationId xmlns:a16="http://schemas.microsoft.com/office/drawing/2014/main" id="{99D10CB5-D228-4EF8-9283-6A0031A75472}"/>
                </a:ext>
              </a:extLst>
            </p:cNvPr>
            <p:cNvSpPr/>
            <p:nvPr/>
          </p:nvSpPr>
          <p:spPr>
            <a:xfrm>
              <a:off x="77357" y="4234844"/>
              <a:ext cx="8794866" cy="13234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ru-RU" altLang="ru-RU" sz="4000" dirty="0">
                  <a:solidFill>
                    <a:srgbClr val="008080"/>
                  </a:solidFill>
                  <a:latin typeface="Century Gothic" panose="020B0502020202020204" pitchFamily="34" charset="0"/>
                </a:rPr>
                <a:t>Языки и методы программирования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093885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85096571-04BE-485C-9381-DF5D7B8BF516}"/>
              </a:ext>
            </a:extLst>
          </p:cNvPr>
          <p:cNvGrpSpPr/>
          <p:nvPr/>
        </p:nvGrpSpPr>
        <p:grpSpPr>
          <a:xfrm>
            <a:off x="8606689" y="0"/>
            <a:ext cx="573481" cy="6858004"/>
            <a:chOff x="8606689" y="0"/>
            <a:chExt cx="573481" cy="6858004"/>
          </a:xfrm>
        </p:grpSpPr>
        <p:sp>
          <p:nvSpPr>
            <p:cNvPr id="10" name="Прямоугольник 9">
              <a:extLst>
                <a:ext uri="{FF2B5EF4-FFF2-40B4-BE49-F238E27FC236}">
                  <a16:creationId xmlns:a16="http://schemas.microsoft.com/office/drawing/2014/main" id="{A96C3116-9A4B-4BF9-A668-C48A032A5BF8}"/>
                </a:ext>
              </a:extLst>
            </p:cNvPr>
            <p:cNvSpPr/>
            <p:nvPr/>
          </p:nvSpPr>
          <p:spPr>
            <a:xfrm>
              <a:off x="8606689" y="0"/>
              <a:ext cx="50400" cy="6858000"/>
            </a:xfrm>
            <a:prstGeom prst="rect">
              <a:avLst/>
            </a:prstGeom>
            <a:solidFill>
              <a:srgbClr val="9395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" name="Прямоугольник 1">
              <a:extLst>
                <a:ext uri="{FF2B5EF4-FFF2-40B4-BE49-F238E27FC236}">
                  <a16:creationId xmlns:a16="http://schemas.microsoft.com/office/drawing/2014/main" id="{207F15DB-792A-4161-9F27-034CD5AC3E83}"/>
                </a:ext>
              </a:extLst>
            </p:cNvPr>
            <p:cNvSpPr/>
            <p:nvPr/>
          </p:nvSpPr>
          <p:spPr>
            <a:xfrm>
              <a:off x="8651741" y="0"/>
              <a:ext cx="492258" cy="6858004"/>
            </a:xfrm>
            <a:prstGeom prst="rect">
              <a:avLst/>
            </a:prstGeom>
            <a:solidFill>
              <a:srgbClr val="0080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grpSp>
          <p:nvGrpSpPr>
            <p:cNvPr id="16" name="Группа 15">
              <a:extLst>
                <a:ext uri="{FF2B5EF4-FFF2-40B4-BE49-F238E27FC236}">
                  <a16:creationId xmlns:a16="http://schemas.microsoft.com/office/drawing/2014/main" id="{EAA4159A-83E2-476A-8BF2-8E950DBDD04E}"/>
                </a:ext>
              </a:extLst>
            </p:cNvPr>
            <p:cNvGrpSpPr/>
            <p:nvPr/>
          </p:nvGrpSpPr>
          <p:grpSpPr>
            <a:xfrm>
              <a:off x="8615572" y="97490"/>
              <a:ext cx="564598" cy="702810"/>
              <a:chOff x="8516550" y="20743"/>
              <a:chExt cx="604307" cy="738649"/>
            </a:xfrm>
          </p:grpSpPr>
          <p:pic>
            <p:nvPicPr>
              <p:cNvPr id="17" name="Рисунок 16">
                <a:extLst>
                  <a:ext uri="{FF2B5EF4-FFF2-40B4-BE49-F238E27FC236}">
                    <a16:creationId xmlns:a16="http://schemas.microsoft.com/office/drawing/2014/main" id="{F7874333-6671-441C-9BE8-AAEBCE68EBF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biLevel thresh="2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6619"/>
              <a:stretch/>
            </p:blipFill>
            <p:spPr>
              <a:xfrm>
                <a:off x="8623670" y="20743"/>
                <a:ext cx="390066" cy="414618"/>
              </a:xfrm>
              <a:prstGeom prst="rect">
                <a:avLst/>
              </a:prstGeom>
            </p:spPr>
          </p:pic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6EC038E-F993-4C8F-9611-B6864C773B1A}"/>
                  </a:ext>
                </a:extLst>
              </p:cNvPr>
              <p:cNvSpPr txBox="1"/>
              <p:nvPr/>
            </p:nvSpPr>
            <p:spPr>
              <a:xfrm>
                <a:off x="8516550" y="382840"/>
                <a:ext cx="604307" cy="19408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sz="600" b="1" dirty="0">
                    <a:solidFill>
                      <a:schemeClr val="bg1"/>
                    </a:solidFill>
                    <a:latin typeface="Century Gothic" panose="020B0502020202020204" pitchFamily="34" charset="0"/>
                    <a:cs typeface="Times New Roman" panose="02020603050405020304" pitchFamily="18" charset="0"/>
                  </a:rPr>
                  <a:t>unecon.ru</a:t>
                </a:r>
                <a:endParaRPr lang="ru-RU" sz="600" b="1" dirty="0">
                  <a:solidFill>
                    <a:schemeClr val="bg1"/>
                  </a:solidFill>
                  <a:latin typeface="Century Gothic" panose="020B050202020202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2EB4255-931E-45E2-A64D-C544A2300EF7}"/>
                  </a:ext>
                </a:extLst>
              </p:cNvPr>
              <p:cNvSpPr txBox="1"/>
              <p:nvPr/>
            </p:nvSpPr>
            <p:spPr>
              <a:xfrm>
                <a:off x="8516550" y="500615"/>
                <a:ext cx="568367" cy="258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ru-RU" sz="1000" b="1" dirty="0">
                    <a:solidFill>
                      <a:schemeClr val="bg1"/>
                    </a:solidFill>
                    <a:latin typeface="Century Gothic" panose="020B0502020202020204" pitchFamily="34" charset="0"/>
                    <a:cs typeface="Times New Roman" panose="02020603050405020304" pitchFamily="18" charset="0"/>
                  </a:rPr>
                  <a:t>10-22</a:t>
                </a:r>
              </a:p>
            </p:txBody>
          </p:sp>
        </p:grpSp>
      </p:grp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92FC3B52-B8B1-40DC-87E8-F842DBE8F985}"/>
              </a:ext>
            </a:extLst>
          </p:cNvPr>
          <p:cNvSpPr/>
          <p:nvPr/>
        </p:nvSpPr>
        <p:spPr>
          <a:xfrm>
            <a:off x="1977394" y="554079"/>
            <a:ext cx="51892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400" b="1" dirty="0">
                <a:solidFill>
                  <a:srgbClr val="008080"/>
                </a:solidFill>
                <a:latin typeface="Century Gothic" panose="020B0502020202020204" pitchFamily="34" charset="0"/>
              </a:rPr>
              <a:t>Н</a:t>
            </a:r>
            <a:r>
              <a:rPr lang="ru-RU" sz="2400" b="1" dirty="0">
                <a:latin typeface="Century Gothic" panose="020B0502020202020204" pitchFamily="34" charset="0"/>
              </a:rPr>
              <a:t>епрерывная модель Шеллинга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04490D-1C5D-4D79-BA99-F1B7D0447372}"/>
              </a:ext>
            </a:extLst>
          </p:cNvPr>
          <p:cNvSpPr txBox="1"/>
          <p:nvPr/>
        </p:nvSpPr>
        <p:spPr>
          <a:xfrm>
            <a:off x="3541108" y="1140781"/>
            <a:ext cx="20617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i="1" dirty="0">
                <a:solidFill>
                  <a:srgbClr val="008080"/>
                </a:solidFill>
                <a:latin typeface="Century Gothic" panose="020B0502020202020204" pitchFamily="34" charset="0"/>
              </a:rPr>
              <a:t>Параметры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8C15998E-7A75-4EF5-B285-14B5319035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5795" y="5285897"/>
            <a:ext cx="1401745" cy="140174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Прямоугольник: скругленные углы 6">
                <a:extLst>
                  <a:ext uri="{FF2B5EF4-FFF2-40B4-BE49-F238E27FC236}">
                    <a16:creationId xmlns:a16="http://schemas.microsoft.com/office/drawing/2014/main" id="{6325DBA4-7178-4DB8-A00D-9FC95C89999B}"/>
                  </a:ext>
                </a:extLst>
              </p:cNvPr>
              <p:cNvSpPr/>
              <p:nvPr/>
            </p:nvSpPr>
            <p:spPr>
              <a:xfrm>
                <a:off x="4975671" y="3701703"/>
                <a:ext cx="2750996" cy="1207932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𝑡𝑜𝑙𝑒𝑟𝑎𝑛𝑐𝑒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d>
                        <m:d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0, 1</m:t>
                          </m:r>
                        </m:e>
                      </m:d>
                    </m:oMath>
                  </m:oMathPara>
                </a14:m>
                <a:endParaRPr lang="en-GB" dirty="0">
                  <a:solidFill>
                    <a:schemeClr val="tx1"/>
                  </a:solidFill>
                  <a:latin typeface="Century Gothic" panose="020B0502020202020204" pitchFamily="34" charset="0"/>
                </a:endParaRPr>
              </a:p>
              <a:p>
                <a:pPr algn="ctr"/>
                <a:r>
                  <a:rPr lang="ru-RU" sz="1600" dirty="0">
                    <a:solidFill>
                      <a:schemeClr val="tx1"/>
                    </a:solidFill>
                    <a:latin typeface="Century Gothic" panose="020B0502020202020204" pitchFamily="34" charset="0"/>
                  </a:rPr>
                  <a:t>Округление до 4 знаков</a:t>
                </a:r>
              </a:p>
            </p:txBody>
          </p:sp>
        </mc:Choice>
        <mc:Fallback xmlns="">
          <p:sp>
            <p:nvSpPr>
              <p:cNvPr id="7" name="Прямоугольник: скругленные углы 6">
                <a:extLst>
                  <a:ext uri="{FF2B5EF4-FFF2-40B4-BE49-F238E27FC236}">
                    <a16:creationId xmlns:a16="http://schemas.microsoft.com/office/drawing/2014/main" id="{6325DBA4-7178-4DB8-A00D-9FC95C8999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5671" y="3701703"/>
                <a:ext cx="2750996" cy="1207932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: скругленные углы 14">
                <a:extLst>
                  <a:ext uri="{FF2B5EF4-FFF2-40B4-BE49-F238E27FC236}">
                    <a16:creationId xmlns:a16="http://schemas.microsoft.com/office/drawing/2014/main" id="{B681620D-CBAF-44C8-826E-97243C9C317B}"/>
                  </a:ext>
                </a:extLst>
              </p:cNvPr>
              <p:cNvSpPr/>
              <p:nvPr/>
            </p:nvSpPr>
            <p:spPr>
              <a:xfrm>
                <a:off x="4961551" y="2149917"/>
                <a:ext cx="2750996" cy="1207932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𝑓𝑟𝑖𝑒𝑛𝑑𝑙𝑦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d>
                        <m:d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0, 1</m:t>
                          </m:r>
                        </m:e>
                      </m:d>
                    </m:oMath>
                  </m:oMathPara>
                </a14:m>
                <a:endParaRPr lang="en-GB" dirty="0">
                  <a:solidFill>
                    <a:schemeClr val="tx1"/>
                  </a:solidFill>
                  <a:latin typeface="Century Gothic" panose="020B0502020202020204" pitchFamily="34" charset="0"/>
                </a:endParaRPr>
              </a:p>
              <a:p>
                <a:pPr algn="ctr"/>
                <a:r>
                  <a:rPr lang="ru-RU" sz="1600" dirty="0">
                    <a:solidFill>
                      <a:schemeClr val="tx1"/>
                    </a:solidFill>
                    <a:latin typeface="Century Gothic" panose="020B0502020202020204" pitchFamily="34" charset="0"/>
                  </a:rPr>
                  <a:t>Округление до </a:t>
                </a:r>
                <a:r>
                  <a:rPr lang="en-GB" sz="1600" dirty="0">
                    <a:solidFill>
                      <a:schemeClr val="tx1"/>
                    </a:solidFill>
                    <a:latin typeface="Century Gothic" panose="020B0502020202020204" pitchFamily="34" charset="0"/>
                  </a:rPr>
                  <a:t>2</a:t>
                </a:r>
                <a:r>
                  <a:rPr lang="ru-RU" sz="1600" dirty="0">
                    <a:solidFill>
                      <a:schemeClr val="tx1"/>
                    </a:solidFill>
                    <a:latin typeface="Century Gothic" panose="020B0502020202020204" pitchFamily="34" charset="0"/>
                  </a:rPr>
                  <a:t> знаков</a:t>
                </a:r>
              </a:p>
            </p:txBody>
          </p:sp>
        </mc:Choice>
        <mc:Fallback xmlns="">
          <p:sp>
            <p:nvSpPr>
              <p:cNvPr id="15" name="Прямоугольник: скругленные углы 14">
                <a:extLst>
                  <a:ext uri="{FF2B5EF4-FFF2-40B4-BE49-F238E27FC236}">
                    <a16:creationId xmlns:a16="http://schemas.microsoft.com/office/drawing/2014/main" id="{B681620D-CBAF-44C8-826E-97243C9C31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1551" y="2149917"/>
                <a:ext cx="2750996" cy="1207932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Прямоугольник: скругленные углы 19">
                <a:extLst>
                  <a:ext uri="{FF2B5EF4-FFF2-40B4-BE49-F238E27FC236}">
                    <a16:creationId xmlns:a16="http://schemas.microsoft.com/office/drawing/2014/main" id="{7456E799-069D-4BF3-9B2F-0225B5AC79AE}"/>
                  </a:ext>
                </a:extLst>
              </p:cNvPr>
              <p:cNvSpPr/>
              <p:nvPr/>
            </p:nvSpPr>
            <p:spPr>
              <a:xfrm>
                <a:off x="1091211" y="3701703"/>
                <a:ext cx="2750996" cy="1207932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𝑎𝑠𝑠𝑖𝑚𝑖𝑙𝑎𝑡𝑖𝑜𝑛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∈[0, 100]</m:t>
                      </m:r>
                    </m:oMath>
                  </m:oMathPara>
                </a14:m>
                <a:endParaRPr lang="en-GB" dirty="0">
                  <a:solidFill>
                    <a:schemeClr val="tx1"/>
                  </a:solidFill>
                  <a:latin typeface="Century Gothic" panose="020B0502020202020204" pitchFamily="34" charset="0"/>
                </a:endParaRPr>
              </a:p>
            </p:txBody>
          </p:sp>
        </mc:Choice>
        <mc:Fallback xmlns="">
          <p:sp>
            <p:nvSpPr>
              <p:cNvPr id="20" name="Прямоугольник: скругленные углы 19">
                <a:extLst>
                  <a:ext uri="{FF2B5EF4-FFF2-40B4-BE49-F238E27FC236}">
                    <a16:creationId xmlns:a16="http://schemas.microsoft.com/office/drawing/2014/main" id="{7456E799-069D-4BF3-9B2F-0225B5AC79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1211" y="3701703"/>
                <a:ext cx="2750996" cy="1207932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Прямоугольник: скругленные углы 20">
                <a:extLst>
                  <a:ext uri="{FF2B5EF4-FFF2-40B4-BE49-F238E27FC236}">
                    <a16:creationId xmlns:a16="http://schemas.microsoft.com/office/drawing/2014/main" id="{BFD642B4-D3DC-43C3-B618-27289020B7B2}"/>
                  </a:ext>
                </a:extLst>
              </p:cNvPr>
              <p:cNvSpPr/>
              <p:nvPr/>
            </p:nvSpPr>
            <p:spPr>
              <a:xfrm>
                <a:off x="1098615" y="2149917"/>
                <a:ext cx="2750996" cy="1207932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𝑐𝑜𝑜𝑟𝑑𝑖𝑛𝑎𝑡𝑒𝑠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d>
                        <m:d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0, 1</m:t>
                          </m:r>
                        </m:e>
                      </m:d>
                    </m:oMath>
                  </m:oMathPara>
                </a14:m>
                <a:endParaRPr lang="en-GB" dirty="0">
                  <a:solidFill>
                    <a:schemeClr val="tx1"/>
                  </a:solidFill>
                  <a:latin typeface="Century Gothic" panose="020B0502020202020204" pitchFamily="34" charset="0"/>
                </a:endParaRPr>
              </a:p>
              <a:p>
                <a:pPr algn="ctr"/>
                <a:r>
                  <a:rPr lang="ru-RU" sz="1600" dirty="0">
                    <a:solidFill>
                      <a:schemeClr val="tx1"/>
                    </a:solidFill>
                    <a:latin typeface="Century Gothic" panose="020B0502020202020204" pitchFamily="34" charset="0"/>
                  </a:rPr>
                  <a:t>Округление до 4 знаков</a:t>
                </a:r>
              </a:p>
            </p:txBody>
          </p:sp>
        </mc:Choice>
        <mc:Fallback xmlns="">
          <p:sp>
            <p:nvSpPr>
              <p:cNvPr id="21" name="Прямоугольник: скругленные углы 20">
                <a:extLst>
                  <a:ext uri="{FF2B5EF4-FFF2-40B4-BE49-F238E27FC236}">
                    <a16:creationId xmlns:a16="http://schemas.microsoft.com/office/drawing/2014/main" id="{BFD642B4-D3DC-43C3-B618-27289020B7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615" y="2149917"/>
                <a:ext cx="2750996" cy="1207932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Прямоугольник: скругленные углы 21">
            <a:extLst>
              <a:ext uri="{FF2B5EF4-FFF2-40B4-BE49-F238E27FC236}">
                <a16:creationId xmlns:a16="http://schemas.microsoft.com/office/drawing/2014/main" id="{5A48C011-342C-497B-972F-10462F6321C6}"/>
              </a:ext>
            </a:extLst>
          </p:cNvPr>
          <p:cNvSpPr/>
          <p:nvPr/>
        </p:nvSpPr>
        <p:spPr>
          <a:xfrm>
            <a:off x="3063336" y="5253489"/>
            <a:ext cx="2750996" cy="1207932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dirty="0">
                <a:solidFill>
                  <a:schemeClr val="tx1"/>
                </a:solidFill>
                <a:latin typeface="Century Gothic" panose="020B0502020202020204" pitchFamily="34" charset="0"/>
              </a:rPr>
              <a:t>Тип агента (3 типа)</a:t>
            </a:r>
          </a:p>
        </p:txBody>
      </p:sp>
    </p:spTree>
    <p:extLst>
      <p:ext uri="{BB962C8B-B14F-4D97-AF65-F5344CB8AC3E}">
        <p14:creationId xmlns:p14="http://schemas.microsoft.com/office/powerpoint/2010/main" val="1160968017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85096571-04BE-485C-9381-DF5D7B8BF516}"/>
              </a:ext>
            </a:extLst>
          </p:cNvPr>
          <p:cNvGrpSpPr/>
          <p:nvPr/>
        </p:nvGrpSpPr>
        <p:grpSpPr>
          <a:xfrm>
            <a:off x="8606689" y="0"/>
            <a:ext cx="573481" cy="6858004"/>
            <a:chOff x="8606689" y="0"/>
            <a:chExt cx="573481" cy="6858004"/>
          </a:xfrm>
        </p:grpSpPr>
        <p:sp>
          <p:nvSpPr>
            <p:cNvPr id="10" name="Прямоугольник 9">
              <a:extLst>
                <a:ext uri="{FF2B5EF4-FFF2-40B4-BE49-F238E27FC236}">
                  <a16:creationId xmlns:a16="http://schemas.microsoft.com/office/drawing/2014/main" id="{A96C3116-9A4B-4BF9-A668-C48A032A5BF8}"/>
                </a:ext>
              </a:extLst>
            </p:cNvPr>
            <p:cNvSpPr/>
            <p:nvPr/>
          </p:nvSpPr>
          <p:spPr>
            <a:xfrm>
              <a:off x="8606689" y="0"/>
              <a:ext cx="50400" cy="6858000"/>
            </a:xfrm>
            <a:prstGeom prst="rect">
              <a:avLst/>
            </a:prstGeom>
            <a:solidFill>
              <a:srgbClr val="9395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" name="Прямоугольник 1">
              <a:extLst>
                <a:ext uri="{FF2B5EF4-FFF2-40B4-BE49-F238E27FC236}">
                  <a16:creationId xmlns:a16="http://schemas.microsoft.com/office/drawing/2014/main" id="{207F15DB-792A-4161-9F27-034CD5AC3E83}"/>
                </a:ext>
              </a:extLst>
            </p:cNvPr>
            <p:cNvSpPr/>
            <p:nvPr/>
          </p:nvSpPr>
          <p:spPr>
            <a:xfrm>
              <a:off x="8651741" y="0"/>
              <a:ext cx="492258" cy="6858004"/>
            </a:xfrm>
            <a:prstGeom prst="rect">
              <a:avLst/>
            </a:prstGeom>
            <a:solidFill>
              <a:srgbClr val="0080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grpSp>
          <p:nvGrpSpPr>
            <p:cNvPr id="16" name="Группа 15">
              <a:extLst>
                <a:ext uri="{FF2B5EF4-FFF2-40B4-BE49-F238E27FC236}">
                  <a16:creationId xmlns:a16="http://schemas.microsoft.com/office/drawing/2014/main" id="{EAA4159A-83E2-476A-8BF2-8E950DBDD04E}"/>
                </a:ext>
              </a:extLst>
            </p:cNvPr>
            <p:cNvGrpSpPr/>
            <p:nvPr/>
          </p:nvGrpSpPr>
          <p:grpSpPr>
            <a:xfrm>
              <a:off x="8615572" y="97490"/>
              <a:ext cx="564598" cy="702810"/>
              <a:chOff x="8516550" y="20743"/>
              <a:chExt cx="604307" cy="738649"/>
            </a:xfrm>
          </p:grpSpPr>
          <p:pic>
            <p:nvPicPr>
              <p:cNvPr id="17" name="Рисунок 16">
                <a:extLst>
                  <a:ext uri="{FF2B5EF4-FFF2-40B4-BE49-F238E27FC236}">
                    <a16:creationId xmlns:a16="http://schemas.microsoft.com/office/drawing/2014/main" id="{F7874333-6671-441C-9BE8-AAEBCE68EBF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biLevel thresh="2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6619"/>
              <a:stretch/>
            </p:blipFill>
            <p:spPr>
              <a:xfrm>
                <a:off x="8623670" y="20743"/>
                <a:ext cx="390066" cy="414618"/>
              </a:xfrm>
              <a:prstGeom prst="rect">
                <a:avLst/>
              </a:prstGeom>
            </p:spPr>
          </p:pic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6EC038E-F993-4C8F-9611-B6864C773B1A}"/>
                  </a:ext>
                </a:extLst>
              </p:cNvPr>
              <p:cNvSpPr txBox="1"/>
              <p:nvPr/>
            </p:nvSpPr>
            <p:spPr>
              <a:xfrm>
                <a:off x="8516550" y="382840"/>
                <a:ext cx="604307" cy="19408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sz="600" b="1" dirty="0">
                    <a:solidFill>
                      <a:schemeClr val="bg1"/>
                    </a:solidFill>
                    <a:latin typeface="Century Gothic" panose="020B0502020202020204" pitchFamily="34" charset="0"/>
                    <a:cs typeface="Times New Roman" panose="02020603050405020304" pitchFamily="18" charset="0"/>
                  </a:rPr>
                  <a:t>unecon.ru</a:t>
                </a:r>
                <a:endParaRPr lang="ru-RU" sz="600" b="1" dirty="0">
                  <a:solidFill>
                    <a:schemeClr val="bg1"/>
                  </a:solidFill>
                  <a:latin typeface="Century Gothic" panose="020B050202020202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2EB4255-931E-45E2-A64D-C544A2300EF7}"/>
                  </a:ext>
                </a:extLst>
              </p:cNvPr>
              <p:cNvSpPr txBox="1"/>
              <p:nvPr/>
            </p:nvSpPr>
            <p:spPr>
              <a:xfrm>
                <a:off x="8516550" y="500615"/>
                <a:ext cx="568367" cy="258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ru-RU" sz="1000" b="1" dirty="0">
                    <a:solidFill>
                      <a:schemeClr val="bg1"/>
                    </a:solidFill>
                    <a:latin typeface="Century Gothic" panose="020B0502020202020204" pitchFamily="34" charset="0"/>
                    <a:cs typeface="Times New Roman" panose="02020603050405020304" pitchFamily="18" charset="0"/>
                  </a:rPr>
                  <a:t>11-22</a:t>
                </a:r>
              </a:p>
            </p:txBody>
          </p:sp>
        </p:grpSp>
      </p:grp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92FC3B52-B8B1-40DC-87E8-F842DBE8F985}"/>
              </a:ext>
            </a:extLst>
          </p:cNvPr>
          <p:cNvSpPr/>
          <p:nvPr/>
        </p:nvSpPr>
        <p:spPr>
          <a:xfrm>
            <a:off x="1977389" y="554079"/>
            <a:ext cx="518924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400" b="1" dirty="0">
                <a:solidFill>
                  <a:srgbClr val="008080"/>
                </a:solidFill>
                <a:latin typeface="Century Gothic" panose="020B0502020202020204" pitchFamily="34" charset="0"/>
              </a:rPr>
              <a:t>Н</a:t>
            </a:r>
            <a:r>
              <a:rPr lang="ru-RU" sz="2400" b="1" dirty="0">
                <a:latin typeface="Century Gothic" panose="020B0502020202020204" pitchFamily="34" charset="0"/>
              </a:rPr>
              <a:t>епрерывная модель Шеллинга</a:t>
            </a:r>
            <a:endParaRPr lang="ru-RU" sz="2400" b="1" dirty="0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297FF5A7-3051-47C0-90DC-45CB6768F1E5}"/>
              </a:ext>
            </a:extLst>
          </p:cNvPr>
          <p:cNvSpPr/>
          <p:nvPr/>
        </p:nvSpPr>
        <p:spPr>
          <a:xfrm>
            <a:off x="600184" y="5537876"/>
            <a:ext cx="3411511" cy="646331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r>
              <a:rPr lang="ru-RU" dirty="0">
                <a:latin typeface="Century Gothic" panose="020B0502020202020204" pitchFamily="34" charset="0"/>
              </a:rPr>
              <a:t>Начальное распределение</a:t>
            </a:r>
          </a:p>
          <a:p>
            <a:pPr algn="ctr"/>
            <a:r>
              <a:rPr lang="ru-RU" dirty="0">
                <a:latin typeface="Century Gothic" panose="020B0502020202020204" pitchFamily="34" charset="0"/>
              </a:rPr>
              <a:t>агентов</a:t>
            </a: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F7B4FE17-F488-4B6A-B5D6-AD42F28E32C4}"/>
              </a:ext>
            </a:extLst>
          </p:cNvPr>
          <p:cNvSpPr/>
          <p:nvPr/>
        </p:nvSpPr>
        <p:spPr>
          <a:xfrm>
            <a:off x="5036654" y="5537876"/>
            <a:ext cx="2848857" cy="369332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r>
              <a:rPr lang="ru-RU" dirty="0">
                <a:latin typeface="Century Gothic" panose="020B0502020202020204" pitchFamily="34" charset="0"/>
              </a:rPr>
              <a:t>Финальная сегрегация</a:t>
            </a:r>
          </a:p>
        </p:txBody>
      </p: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8A8DC2AA-FC42-4E0E-B73A-62B3B1538725}"/>
              </a:ext>
            </a:extLst>
          </p:cNvPr>
          <p:cNvGrpSpPr/>
          <p:nvPr/>
        </p:nvGrpSpPr>
        <p:grpSpPr>
          <a:xfrm>
            <a:off x="252614" y="1386246"/>
            <a:ext cx="8148801" cy="4085508"/>
            <a:chOff x="252614" y="1386246"/>
            <a:chExt cx="8148801" cy="4085508"/>
          </a:xfrm>
        </p:grpSpPr>
        <p:pic>
          <p:nvPicPr>
            <p:cNvPr id="4" name="Рисунок 3">
              <a:extLst>
                <a:ext uri="{FF2B5EF4-FFF2-40B4-BE49-F238E27FC236}">
                  <a16:creationId xmlns:a16="http://schemas.microsoft.com/office/drawing/2014/main" id="{6F7D2A14-8295-4338-A5A8-4990579123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0617" t="34078" r="46796" b="9068"/>
            <a:stretch/>
          </p:blipFill>
          <p:spPr>
            <a:xfrm>
              <a:off x="252614" y="1386246"/>
              <a:ext cx="4106653" cy="4030228"/>
            </a:xfrm>
            <a:prstGeom prst="rect">
              <a:avLst/>
            </a:prstGeom>
          </p:spPr>
        </p:pic>
        <p:pic>
          <p:nvPicPr>
            <p:cNvPr id="5" name="Рисунок 4">
              <a:extLst>
                <a:ext uri="{FF2B5EF4-FFF2-40B4-BE49-F238E27FC236}">
                  <a16:creationId xmlns:a16="http://schemas.microsoft.com/office/drawing/2014/main" id="{038930E0-B6E5-4436-A780-180A4380C1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9417" t="31144" r="47542" b="11360"/>
            <a:stretch/>
          </p:blipFill>
          <p:spPr>
            <a:xfrm>
              <a:off x="4238287" y="1396696"/>
              <a:ext cx="4163128" cy="407505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28232815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85096571-04BE-485C-9381-DF5D7B8BF516}"/>
              </a:ext>
            </a:extLst>
          </p:cNvPr>
          <p:cNvGrpSpPr/>
          <p:nvPr/>
        </p:nvGrpSpPr>
        <p:grpSpPr>
          <a:xfrm>
            <a:off x="8606689" y="0"/>
            <a:ext cx="573481" cy="6858004"/>
            <a:chOff x="8606689" y="0"/>
            <a:chExt cx="573481" cy="6858004"/>
          </a:xfrm>
        </p:grpSpPr>
        <p:sp>
          <p:nvSpPr>
            <p:cNvPr id="10" name="Прямоугольник 9">
              <a:extLst>
                <a:ext uri="{FF2B5EF4-FFF2-40B4-BE49-F238E27FC236}">
                  <a16:creationId xmlns:a16="http://schemas.microsoft.com/office/drawing/2014/main" id="{A96C3116-9A4B-4BF9-A668-C48A032A5BF8}"/>
                </a:ext>
              </a:extLst>
            </p:cNvPr>
            <p:cNvSpPr/>
            <p:nvPr/>
          </p:nvSpPr>
          <p:spPr>
            <a:xfrm>
              <a:off x="8606689" y="0"/>
              <a:ext cx="50400" cy="6858000"/>
            </a:xfrm>
            <a:prstGeom prst="rect">
              <a:avLst/>
            </a:prstGeom>
            <a:solidFill>
              <a:srgbClr val="9395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" name="Прямоугольник 1">
              <a:extLst>
                <a:ext uri="{FF2B5EF4-FFF2-40B4-BE49-F238E27FC236}">
                  <a16:creationId xmlns:a16="http://schemas.microsoft.com/office/drawing/2014/main" id="{207F15DB-792A-4161-9F27-034CD5AC3E83}"/>
                </a:ext>
              </a:extLst>
            </p:cNvPr>
            <p:cNvSpPr/>
            <p:nvPr/>
          </p:nvSpPr>
          <p:spPr>
            <a:xfrm>
              <a:off x="8651741" y="0"/>
              <a:ext cx="492258" cy="6858004"/>
            </a:xfrm>
            <a:prstGeom prst="rect">
              <a:avLst/>
            </a:prstGeom>
            <a:solidFill>
              <a:srgbClr val="0080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grpSp>
          <p:nvGrpSpPr>
            <p:cNvPr id="16" name="Группа 15">
              <a:extLst>
                <a:ext uri="{FF2B5EF4-FFF2-40B4-BE49-F238E27FC236}">
                  <a16:creationId xmlns:a16="http://schemas.microsoft.com/office/drawing/2014/main" id="{EAA4159A-83E2-476A-8BF2-8E950DBDD04E}"/>
                </a:ext>
              </a:extLst>
            </p:cNvPr>
            <p:cNvGrpSpPr/>
            <p:nvPr/>
          </p:nvGrpSpPr>
          <p:grpSpPr>
            <a:xfrm>
              <a:off x="8615572" y="97490"/>
              <a:ext cx="564598" cy="702810"/>
              <a:chOff x="8516550" y="20743"/>
              <a:chExt cx="604307" cy="738649"/>
            </a:xfrm>
          </p:grpSpPr>
          <p:pic>
            <p:nvPicPr>
              <p:cNvPr id="17" name="Рисунок 16">
                <a:extLst>
                  <a:ext uri="{FF2B5EF4-FFF2-40B4-BE49-F238E27FC236}">
                    <a16:creationId xmlns:a16="http://schemas.microsoft.com/office/drawing/2014/main" id="{F7874333-6671-441C-9BE8-AAEBCE68EBF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biLevel thresh="2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6619"/>
              <a:stretch/>
            </p:blipFill>
            <p:spPr>
              <a:xfrm>
                <a:off x="8623670" y="20743"/>
                <a:ext cx="390066" cy="414618"/>
              </a:xfrm>
              <a:prstGeom prst="rect">
                <a:avLst/>
              </a:prstGeom>
            </p:spPr>
          </p:pic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6EC038E-F993-4C8F-9611-B6864C773B1A}"/>
                  </a:ext>
                </a:extLst>
              </p:cNvPr>
              <p:cNvSpPr txBox="1"/>
              <p:nvPr/>
            </p:nvSpPr>
            <p:spPr>
              <a:xfrm>
                <a:off x="8516550" y="382840"/>
                <a:ext cx="604307" cy="19408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sz="600" b="1" dirty="0">
                    <a:solidFill>
                      <a:schemeClr val="bg1"/>
                    </a:solidFill>
                    <a:latin typeface="Century Gothic" panose="020B0502020202020204" pitchFamily="34" charset="0"/>
                    <a:cs typeface="Times New Roman" panose="02020603050405020304" pitchFamily="18" charset="0"/>
                  </a:rPr>
                  <a:t>unecon.ru</a:t>
                </a:r>
                <a:endParaRPr lang="ru-RU" sz="600" b="1" dirty="0">
                  <a:solidFill>
                    <a:schemeClr val="bg1"/>
                  </a:solidFill>
                  <a:latin typeface="Century Gothic" panose="020B050202020202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2EB4255-931E-45E2-A64D-C544A2300EF7}"/>
                  </a:ext>
                </a:extLst>
              </p:cNvPr>
              <p:cNvSpPr txBox="1"/>
              <p:nvPr/>
            </p:nvSpPr>
            <p:spPr>
              <a:xfrm>
                <a:off x="8516550" y="500615"/>
                <a:ext cx="568367" cy="258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ru-RU" sz="1000" b="1" dirty="0">
                    <a:solidFill>
                      <a:schemeClr val="bg1"/>
                    </a:solidFill>
                    <a:latin typeface="Century Gothic" panose="020B0502020202020204" pitchFamily="34" charset="0"/>
                    <a:cs typeface="Times New Roman" panose="02020603050405020304" pitchFamily="18" charset="0"/>
                  </a:rPr>
                  <a:t>12-22</a:t>
                </a:r>
              </a:p>
            </p:txBody>
          </p:sp>
        </p:grpSp>
      </p:grp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92FC3B52-B8B1-40DC-87E8-F842DBE8F985}"/>
              </a:ext>
            </a:extLst>
          </p:cNvPr>
          <p:cNvSpPr/>
          <p:nvPr/>
        </p:nvSpPr>
        <p:spPr>
          <a:xfrm>
            <a:off x="3553942" y="554079"/>
            <a:ext cx="203613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400" b="1" dirty="0">
                <a:solidFill>
                  <a:srgbClr val="008080"/>
                </a:solidFill>
                <a:latin typeface="Century Gothic" panose="020B0502020202020204" pitchFamily="34" charset="0"/>
              </a:rPr>
              <a:t>И</a:t>
            </a:r>
            <a:r>
              <a:rPr lang="ru-RU" sz="2400" b="1" dirty="0">
                <a:latin typeface="Century Gothic" panose="020B0502020202020204" pitchFamily="34" charset="0"/>
              </a:rPr>
              <a:t>нтерфейс</a:t>
            </a:r>
            <a:endParaRPr lang="ru-RU" sz="2400" b="1" dirty="0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2B1729C6-2C88-4FF2-A95E-D5F8DBE65F49}"/>
              </a:ext>
            </a:extLst>
          </p:cNvPr>
          <p:cNvPicPr/>
          <p:nvPr/>
        </p:nvPicPr>
        <p:blipFill rotWithShape="1">
          <a:blip r:embed="rId3"/>
          <a:srcRect l="19241" t="31015" r="57541" b="19498"/>
          <a:stretch/>
        </p:blipFill>
        <p:spPr bwMode="auto">
          <a:xfrm>
            <a:off x="416437" y="1416345"/>
            <a:ext cx="3328414" cy="3990155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CC7D43B-A0AA-41DE-B04C-DC2822022896}"/>
              </a:ext>
            </a:extLst>
          </p:cNvPr>
          <p:cNvSpPr txBox="1"/>
          <p:nvPr/>
        </p:nvSpPr>
        <p:spPr>
          <a:xfrm>
            <a:off x="4234648" y="1997839"/>
            <a:ext cx="407714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8080"/>
                </a:solidFill>
                <a:latin typeface="Century Gothic" panose="020B0502020202020204" pitchFamily="34" charset="0"/>
              </a:rPr>
              <a:t>Type 0, 1, 2 </a:t>
            </a:r>
            <a:r>
              <a:rPr lang="en-GB" dirty="0">
                <a:latin typeface="Century Gothic" panose="020B0502020202020204" pitchFamily="34" charset="0"/>
              </a:rPr>
              <a:t>– </a:t>
            </a:r>
            <a:r>
              <a:rPr lang="ru-RU" dirty="0">
                <a:latin typeface="Century Gothic" panose="020B0502020202020204" pitchFamily="34" charset="0"/>
              </a:rPr>
              <a:t>типы агентов;</a:t>
            </a:r>
          </a:p>
          <a:p>
            <a:r>
              <a:rPr lang="en-GB" b="1" dirty="0">
                <a:solidFill>
                  <a:srgbClr val="008080"/>
                </a:solidFill>
                <a:latin typeface="Century Gothic" panose="020B0502020202020204" pitchFamily="34" charset="0"/>
              </a:rPr>
              <a:t>Neighbours</a:t>
            </a:r>
            <a:r>
              <a:rPr lang="en-GB" dirty="0">
                <a:latin typeface="Century Gothic" panose="020B0502020202020204" pitchFamily="34" charset="0"/>
              </a:rPr>
              <a:t> – </a:t>
            </a:r>
            <a:r>
              <a:rPr lang="ru-RU" dirty="0">
                <a:latin typeface="Century Gothic" panose="020B0502020202020204" pitchFamily="34" charset="0"/>
              </a:rPr>
              <a:t>число просматриваемых в округе соседей;</a:t>
            </a:r>
          </a:p>
          <a:p>
            <a:r>
              <a:rPr lang="en-GB" b="1" dirty="0">
                <a:solidFill>
                  <a:srgbClr val="008080"/>
                </a:solidFill>
                <a:latin typeface="Century Gothic" panose="020B0502020202020204" pitchFamily="34" charset="0"/>
              </a:rPr>
              <a:t>Same type </a:t>
            </a:r>
            <a:r>
              <a:rPr lang="en-GB" dirty="0">
                <a:latin typeface="Century Gothic" panose="020B0502020202020204" pitchFamily="34" charset="0"/>
              </a:rPr>
              <a:t>– </a:t>
            </a:r>
            <a:r>
              <a:rPr lang="ru-RU" dirty="0">
                <a:latin typeface="Century Gothic" panose="020B0502020202020204" pitchFamily="34" charset="0"/>
              </a:rPr>
              <a:t>число требуемых одинаковых агентов в округе;</a:t>
            </a:r>
          </a:p>
          <a:p>
            <a:r>
              <a:rPr lang="en-GB" b="1" dirty="0">
                <a:solidFill>
                  <a:srgbClr val="008080"/>
                </a:solidFill>
                <a:latin typeface="Century Gothic" panose="020B0502020202020204" pitchFamily="34" charset="0"/>
              </a:rPr>
              <a:t>Tolerance</a:t>
            </a:r>
            <a:r>
              <a:rPr lang="en-GB" dirty="0">
                <a:latin typeface="Century Gothic" panose="020B0502020202020204" pitchFamily="34" charset="0"/>
              </a:rPr>
              <a:t> – </a:t>
            </a:r>
            <a:r>
              <a:rPr lang="ru-RU" dirty="0">
                <a:latin typeface="Century Gothic" panose="020B0502020202020204" pitchFamily="34" charset="0"/>
              </a:rPr>
              <a:t>порог толерантности;</a:t>
            </a:r>
          </a:p>
          <a:p>
            <a:r>
              <a:rPr lang="en-GB" b="1" dirty="0">
                <a:solidFill>
                  <a:srgbClr val="008080"/>
                </a:solidFill>
                <a:latin typeface="Century Gothic" panose="020B0502020202020204" pitchFamily="34" charset="0"/>
              </a:rPr>
              <a:t>Friendly</a:t>
            </a:r>
            <a:r>
              <a:rPr lang="en-GB" dirty="0">
                <a:latin typeface="Century Gothic" panose="020B0502020202020204" pitchFamily="34" charset="0"/>
              </a:rPr>
              <a:t> – </a:t>
            </a:r>
            <a:r>
              <a:rPr lang="ru-RU" dirty="0">
                <a:latin typeface="Century Gothic" panose="020B0502020202020204" pitchFamily="34" charset="0"/>
              </a:rPr>
              <a:t>порог дружелюбности</a:t>
            </a:r>
            <a:r>
              <a:rPr lang="en-GB" dirty="0">
                <a:latin typeface="Century Gothic" panose="020B0502020202020204" pitchFamily="34" charset="0"/>
              </a:rPr>
              <a:t>;</a:t>
            </a:r>
          </a:p>
          <a:p>
            <a:r>
              <a:rPr lang="en-GB" b="1" dirty="0">
                <a:solidFill>
                  <a:srgbClr val="008080"/>
                </a:solidFill>
                <a:latin typeface="Century Gothic" panose="020B0502020202020204" pitchFamily="34" charset="0"/>
              </a:rPr>
              <a:t>Assimilation</a:t>
            </a:r>
            <a:r>
              <a:rPr lang="en-GB" dirty="0">
                <a:latin typeface="Century Gothic" panose="020B0502020202020204" pitchFamily="34" charset="0"/>
              </a:rPr>
              <a:t> – </a:t>
            </a:r>
            <a:r>
              <a:rPr lang="ru-RU" dirty="0">
                <a:latin typeface="Century Gothic" panose="020B0502020202020204" pitchFamily="34" charset="0"/>
              </a:rPr>
              <a:t>процент способности к ассимиляции.</a:t>
            </a: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93FBE7B8-5CB0-454A-A43D-8BB3C9330D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2399" y="117201"/>
            <a:ext cx="1212097" cy="1212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709475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85096571-04BE-485C-9381-DF5D7B8BF516}"/>
              </a:ext>
            </a:extLst>
          </p:cNvPr>
          <p:cNvGrpSpPr/>
          <p:nvPr/>
        </p:nvGrpSpPr>
        <p:grpSpPr>
          <a:xfrm>
            <a:off x="8606689" y="0"/>
            <a:ext cx="573481" cy="6858004"/>
            <a:chOff x="8606689" y="0"/>
            <a:chExt cx="573481" cy="6858004"/>
          </a:xfrm>
        </p:grpSpPr>
        <p:sp>
          <p:nvSpPr>
            <p:cNvPr id="10" name="Прямоугольник 9">
              <a:extLst>
                <a:ext uri="{FF2B5EF4-FFF2-40B4-BE49-F238E27FC236}">
                  <a16:creationId xmlns:a16="http://schemas.microsoft.com/office/drawing/2014/main" id="{A96C3116-9A4B-4BF9-A668-C48A032A5BF8}"/>
                </a:ext>
              </a:extLst>
            </p:cNvPr>
            <p:cNvSpPr/>
            <p:nvPr/>
          </p:nvSpPr>
          <p:spPr>
            <a:xfrm>
              <a:off x="8606689" y="0"/>
              <a:ext cx="50400" cy="6858000"/>
            </a:xfrm>
            <a:prstGeom prst="rect">
              <a:avLst/>
            </a:prstGeom>
            <a:solidFill>
              <a:srgbClr val="9395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" name="Прямоугольник 1">
              <a:extLst>
                <a:ext uri="{FF2B5EF4-FFF2-40B4-BE49-F238E27FC236}">
                  <a16:creationId xmlns:a16="http://schemas.microsoft.com/office/drawing/2014/main" id="{207F15DB-792A-4161-9F27-034CD5AC3E83}"/>
                </a:ext>
              </a:extLst>
            </p:cNvPr>
            <p:cNvSpPr/>
            <p:nvPr/>
          </p:nvSpPr>
          <p:spPr>
            <a:xfrm>
              <a:off x="8651741" y="0"/>
              <a:ext cx="492258" cy="6858004"/>
            </a:xfrm>
            <a:prstGeom prst="rect">
              <a:avLst/>
            </a:prstGeom>
            <a:solidFill>
              <a:srgbClr val="0080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grpSp>
          <p:nvGrpSpPr>
            <p:cNvPr id="16" name="Группа 15">
              <a:extLst>
                <a:ext uri="{FF2B5EF4-FFF2-40B4-BE49-F238E27FC236}">
                  <a16:creationId xmlns:a16="http://schemas.microsoft.com/office/drawing/2014/main" id="{EAA4159A-83E2-476A-8BF2-8E950DBDD04E}"/>
                </a:ext>
              </a:extLst>
            </p:cNvPr>
            <p:cNvGrpSpPr/>
            <p:nvPr/>
          </p:nvGrpSpPr>
          <p:grpSpPr>
            <a:xfrm>
              <a:off x="8615572" y="97490"/>
              <a:ext cx="564598" cy="702810"/>
              <a:chOff x="8516550" y="20743"/>
              <a:chExt cx="604307" cy="738649"/>
            </a:xfrm>
          </p:grpSpPr>
          <p:pic>
            <p:nvPicPr>
              <p:cNvPr id="17" name="Рисунок 16">
                <a:extLst>
                  <a:ext uri="{FF2B5EF4-FFF2-40B4-BE49-F238E27FC236}">
                    <a16:creationId xmlns:a16="http://schemas.microsoft.com/office/drawing/2014/main" id="{F7874333-6671-441C-9BE8-AAEBCE68EBF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biLevel thresh="2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6619"/>
              <a:stretch/>
            </p:blipFill>
            <p:spPr>
              <a:xfrm>
                <a:off x="8623670" y="20743"/>
                <a:ext cx="390066" cy="414618"/>
              </a:xfrm>
              <a:prstGeom prst="rect">
                <a:avLst/>
              </a:prstGeom>
            </p:spPr>
          </p:pic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6EC038E-F993-4C8F-9611-B6864C773B1A}"/>
                  </a:ext>
                </a:extLst>
              </p:cNvPr>
              <p:cNvSpPr txBox="1"/>
              <p:nvPr/>
            </p:nvSpPr>
            <p:spPr>
              <a:xfrm>
                <a:off x="8516550" y="382840"/>
                <a:ext cx="604307" cy="19408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sz="600" b="1" dirty="0">
                    <a:solidFill>
                      <a:schemeClr val="bg1"/>
                    </a:solidFill>
                    <a:latin typeface="Century Gothic" panose="020B0502020202020204" pitchFamily="34" charset="0"/>
                    <a:cs typeface="Times New Roman" panose="02020603050405020304" pitchFamily="18" charset="0"/>
                  </a:rPr>
                  <a:t>unecon.ru</a:t>
                </a:r>
                <a:endParaRPr lang="ru-RU" sz="600" b="1" dirty="0">
                  <a:solidFill>
                    <a:schemeClr val="bg1"/>
                  </a:solidFill>
                  <a:latin typeface="Century Gothic" panose="020B050202020202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2EB4255-931E-45E2-A64D-C544A2300EF7}"/>
                  </a:ext>
                </a:extLst>
              </p:cNvPr>
              <p:cNvSpPr txBox="1"/>
              <p:nvPr/>
            </p:nvSpPr>
            <p:spPr>
              <a:xfrm>
                <a:off x="8516550" y="500615"/>
                <a:ext cx="568367" cy="258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ru-RU" sz="1000" b="1" dirty="0">
                    <a:solidFill>
                      <a:schemeClr val="bg1"/>
                    </a:solidFill>
                    <a:latin typeface="Century Gothic" panose="020B0502020202020204" pitchFamily="34" charset="0"/>
                    <a:cs typeface="Times New Roman" panose="02020603050405020304" pitchFamily="18" charset="0"/>
                  </a:rPr>
                  <a:t>13-22</a:t>
                </a:r>
              </a:p>
            </p:txBody>
          </p:sp>
        </p:grpSp>
      </p:grp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92FC3B52-B8B1-40DC-87E8-F842DBE8F985}"/>
              </a:ext>
            </a:extLst>
          </p:cNvPr>
          <p:cNvSpPr/>
          <p:nvPr/>
        </p:nvSpPr>
        <p:spPr>
          <a:xfrm>
            <a:off x="1758570" y="348417"/>
            <a:ext cx="5626860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400" b="1" dirty="0">
                <a:solidFill>
                  <a:srgbClr val="008080"/>
                </a:solidFill>
                <a:latin typeface="Century Gothic" panose="020B0502020202020204" pitchFamily="34" charset="0"/>
              </a:rPr>
              <a:t>Н</a:t>
            </a:r>
            <a:r>
              <a:rPr lang="ru-RU" sz="2400" b="1" dirty="0">
                <a:latin typeface="Century Gothic" panose="020B0502020202020204" pitchFamily="34" charset="0"/>
              </a:rPr>
              <a:t>епрерывная модифицированная</a:t>
            </a:r>
          </a:p>
          <a:p>
            <a:pPr algn="ctr"/>
            <a:r>
              <a:rPr lang="ru-RU" sz="2400" b="1" dirty="0">
                <a:latin typeface="Century Gothic" panose="020B0502020202020204" pitchFamily="34" charset="0"/>
              </a:rPr>
              <a:t> модель Шеллинга</a:t>
            </a:r>
          </a:p>
          <a:p>
            <a:pPr algn="ctr"/>
            <a:r>
              <a:rPr lang="ru-RU" sz="2400" b="1" dirty="0">
                <a:latin typeface="Century Gothic" panose="020B0502020202020204" pitchFamily="34" charset="0"/>
              </a:rPr>
              <a:t>для социальных сетей</a:t>
            </a:r>
            <a:endParaRPr lang="ru-RU" sz="24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43EF40A-A137-410B-9933-7BD6F3F0920B}"/>
              </a:ext>
            </a:extLst>
          </p:cNvPr>
          <p:cNvSpPr txBox="1"/>
          <p:nvPr/>
        </p:nvSpPr>
        <p:spPr>
          <a:xfrm>
            <a:off x="3320248" y="1539597"/>
            <a:ext cx="23525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i="1" dirty="0">
                <a:solidFill>
                  <a:srgbClr val="008080"/>
                </a:solidFill>
                <a:latin typeface="Century Gothic" panose="020B0502020202020204" pitchFamily="34" charset="0"/>
              </a:rPr>
              <a:t>Параметры</a:t>
            </a:r>
          </a:p>
        </p:txBody>
      </p: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3782B8E-C435-4BDA-85EA-1B4B49DBDCEE}"/>
              </a:ext>
            </a:extLst>
          </p:cNvPr>
          <p:cNvGrpSpPr/>
          <p:nvPr/>
        </p:nvGrpSpPr>
        <p:grpSpPr>
          <a:xfrm>
            <a:off x="2857386" y="2482714"/>
            <a:ext cx="3429227" cy="3170099"/>
            <a:chOff x="2806446" y="2456081"/>
            <a:chExt cx="3429227" cy="317009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BFC4827-718C-4FA7-A17E-595C385F5B69}"/>
                </a:ext>
              </a:extLst>
            </p:cNvPr>
            <p:cNvSpPr txBox="1"/>
            <p:nvPr/>
          </p:nvSpPr>
          <p:spPr>
            <a:xfrm>
              <a:off x="3146366" y="2456081"/>
              <a:ext cx="3089307" cy="31700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2000" dirty="0">
                  <a:latin typeface="Century Gothic" panose="020B0502020202020204" pitchFamily="34" charset="0"/>
                </a:rPr>
                <a:t>Тип агента;</a:t>
              </a:r>
            </a:p>
            <a:p>
              <a:r>
                <a:rPr lang="ru-RU" sz="2000" dirty="0">
                  <a:latin typeface="Century Gothic" panose="020B0502020202020204" pitchFamily="34" charset="0"/>
                </a:rPr>
                <a:t>Толерантность;</a:t>
              </a:r>
            </a:p>
            <a:p>
              <a:r>
                <a:rPr lang="ru-RU" sz="2000" dirty="0">
                  <a:latin typeface="Century Gothic" panose="020B0502020202020204" pitchFamily="34" charset="0"/>
                </a:rPr>
                <a:t>Дружелюбность;</a:t>
              </a:r>
            </a:p>
            <a:p>
              <a:r>
                <a:rPr lang="ru-RU" sz="2000" dirty="0">
                  <a:latin typeface="Century Gothic" panose="020B0502020202020204" pitchFamily="34" charset="0"/>
                </a:rPr>
                <a:t>Безопасность;</a:t>
              </a:r>
            </a:p>
            <a:p>
              <a:r>
                <a:rPr lang="ru-RU" sz="2000" dirty="0">
                  <a:latin typeface="Century Gothic" panose="020B0502020202020204" pitchFamily="34" charset="0"/>
                </a:rPr>
                <a:t>Популярность;</a:t>
              </a:r>
            </a:p>
            <a:p>
              <a:r>
                <a:rPr lang="ru-RU" sz="2000" dirty="0">
                  <a:latin typeface="Century Gothic" panose="020B0502020202020204" pitchFamily="34" charset="0"/>
                </a:rPr>
                <a:t>Коммуникабельность;</a:t>
              </a:r>
            </a:p>
            <a:p>
              <a:r>
                <a:rPr lang="ru-RU" sz="2000" dirty="0">
                  <a:latin typeface="Century Gothic" panose="020B0502020202020204" pitchFamily="34" charset="0"/>
                </a:rPr>
                <a:t>Предпочтения;</a:t>
              </a:r>
            </a:p>
            <a:p>
              <a:r>
                <a:rPr lang="ru-RU" sz="2000" dirty="0">
                  <a:latin typeface="Century Gothic" panose="020B0502020202020204" pitchFamily="34" charset="0"/>
                </a:rPr>
                <a:t>Доступ к интернету;</a:t>
              </a:r>
            </a:p>
            <a:p>
              <a:r>
                <a:rPr lang="ru-RU" sz="2000" dirty="0">
                  <a:latin typeface="Century Gothic" panose="020B0502020202020204" pitchFamily="34" charset="0"/>
                </a:rPr>
                <a:t>Желание общаться;</a:t>
              </a:r>
            </a:p>
            <a:p>
              <a:r>
                <a:rPr lang="ru-RU" sz="2000" dirty="0">
                  <a:latin typeface="Century Gothic" panose="020B0502020202020204" pitchFamily="34" charset="0"/>
                </a:rPr>
                <a:t>Специальные точки.</a:t>
              </a:r>
            </a:p>
          </p:txBody>
        </p:sp>
        <p:grpSp>
          <p:nvGrpSpPr>
            <p:cNvPr id="14" name="Группа 13">
              <a:extLst>
                <a:ext uri="{FF2B5EF4-FFF2-40B4-BE49-F238E27FC236}">
                  <a16:creationId xmlns:a16="http://schemas.microsoft.com/office/drawing/2014/main" id="{3F55F92D-F527-4467-8795-91890B0CC5C8}"/>
                </a:ext>
              </a:extLst>
            </p:cNvPr>
            <p:cNvGrpSpPr/>
            <p:nvPr/>
          </p:nvGrpSpPr>
          <p:grpSpPr>
            <a:xfrm>
              <a:off x="2806446" y="2521258"/>
              <a:ext cx="281356" cy="3049212"/>
              <a:chOff x="2806446" y="2521258"/>
              <a:chExt cx="281356" cy="3049212"/>
            </a:xfrm>
          </p:grpSpPr>
          <p:pic>
            <p:nvPicPr>
              <p:cNvPr id="8" name="Рисунок 7">
                <a:extLst>
                  <a:ext uri="{FF2B5EF4-FFF2-40B4-BE49-F238E27FC236}">
                    <a16:creationId xmlns:a16="http://schemas.microsoft.com/office/drawing/2014/main" id="{F7EC50B6-BA2B-4B2E-B724-51E71177B2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14268" y="2521258"/>
                <a:ext cx="273534" cy="273534"/>
              </a:xfrm>
              <a:prstGeom prst="rect">
                <a:avLst/>
              </a:prstGeom>
            </p:spPr>
          </p:pic>
          <p:pic>
            <p:nvPicPr>
              <p:cNvPr id="20" name="Рисунок 19">
                <a:extLst>
                  <a:ext uri="{FF2B5EF4-FFF2-40B4-BE49-F238E27FC236}">
                    <a16:creationId xmlns:a16="http://schemas.microsoft.com/office/drawing/2014/main" id="{BB0016CD-EEB2-4FE6-A07C-D1FF7CE26A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14268" y="2838362"/>
                <a:ext cx="273534" cy="273534"/>
              </a:xfrm>
              <a:prstGeom prst="rect">
                <a:avLst/>
              </a:prstGeom>
            </p:spPr>
          </p:pic>
          <p:pic>
            <p:nvPicPr>
              <p:cNvPr id="21" name="Рисунок 20">
                <a:extLst>
                  <a:ext uri="{FF2B5EF4-FFF2-40B4-BE49-F238E27FC236}">
                    <a16:creationId xmlns:a16="http://schemas.microsoft.com/office/drawing/2014/main" id="{43288610-8EF2-4B35-B3C4-B3A99AED92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14268" y="3155466"/>
                <a:ext cx="273534" cy="273534"/>
              </a:xfrm>
              <a:prstGeom prst="rect">
                <a:avLst/>
              </a:prstGeom>
            </p:spPr>
          </p:pic>
          <p:pic>
            <p:nvPicPr>
              <p:cNvPr id="22" name="Рисунок 21">
                <a:extLst>
                  <a:ext uri="{FF2B5EF4-FFF2-40B4-BE49-F238E27FC236}">
                    <a16:creationId xmlns:a16="http://schemas.microsoft.com/office/drawing/2014/main" id="{B2EEE80C-2335-4E8D-8191-656A079D55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14268" y="3442882"/>
                <a:ext cx="273534" cy="273534"/>
              </a:xfrm>
              <a:prstGeom prst="rect">
                <a:avLst/>
              </a:prstGeom>
            </p:spPr>
          </p:pic>
          <p:pic>
            <p:nvPicPr>
              <p:cNvPr id="23" name="Рисунок 22">
                <a:extLst>
                  <a:ext uri="{FF2B5EF4-FFF2-40B4-BE49-F238E27FC236}">
                    <a16:creationId xmlns:a16="http://schemas.microsoft.com/office/drawing/2014/main" id="{F93859D9-3CB4-461E-9D3B-F2FF5B742D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14268" y="3759986"/>
                <a:ext cx="273534" cy="273534"/>
              </a:xfrm>
              <a:prstGeom prst="rect">
                <a:avLst/>
              </a:prstGeom>
            </p:spPr>
          </p:pic>
          <p:pic>
            <p:nvPicPr>
              <p:cNvPr id="24" name="Рисунок 23">
                <a:extLst>
                  <a:ext uri="{FF2B5EF4-FFF2-40B4-BE49-F238E27FC236}">
                    <a16:creationId xmlns:a16="http://schemas.microsoft.com/office/drawing/2014/main" id="{2566F878-58E8-4538-8912-8AB5C70FF5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09039" y="4075551"/>
                <a:ext cx="273534" cy="273534"/>
              </a:xfrm>
              <a:prstGeom prst="rect">
                <a:avLst/>
              </a:prstGeom>
            </p:spPr>
          </p:pic>
          <p:pic>
            <p:nvPicPr>
              <p:cNvPr id="25" name="Рисунок 24">
                <a:extLst>
                  <a:ext uri="{FF2B5EF4-FFF2-40B4-BE49-F238E27FC236}">
                    <a16:creationId xmlns:a16="http://schemas.microsoft.com/office/drawing/2014/main" id="{07003C38-063C-4661-AC55-D212AC79A4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09039" y="4362967"/>
                <a:ext cx="273534" cy="273534"/>
              </a:xfrm>
              <a:prstGeom prst="rect">
                <a:avLst/>
              </a:prstGeom>
            </p:spPr>
          </p:pic>
          <p:pic>
            <p:nvPicPr>
              <p:cNvPr id="26" name="Рисунок 25">
                <a:extLst>
                  <a:ext uri="{FF2B5EF4-FFF2-40B4-BE49-F238E27FC236}">
                    <a16:creationId xmlns:a16="http://schemas.microsoft.com/office/drawing/2014/main" id="{70142CA9-A24F-4567-B6CE-A0D313CE37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09039" y="4674524"/>
                <a:ext cx="273534" cy="273534"/>
              </a:xfrm>
              <a:prstGeom prst="rect">
                <a:avLst/>
              </a:prstGeom>
            </p:spPr>
          </p:pic>
          <p:pic>
            <p:nvPicPr>
              <p:cNvPr id="27" name="Рисунок 26">
                <a:extLst>
                  <a:ext uri="{FF2B5EF4-FFF2-40B4-BE49-F238E27FC236}">
                    <a16:creationId xmlns:a16="http://schemas.microsoft.com/office/drawing/2014/main" id="{FFE0DC48-6551-46EC-924E-904F9B6D9F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09039" y="4985730"/>
                <a:ext cx="273534" cy="273534"/>
              </a:xfrm>
              <a:prstGeom prst="rect">
                <a:avLst/>
              </a:prstGeom>
            </p:spPr>
          </p:pic>
          <p:pic>
            <p:nvPicPr>
              <p:cNvPr id="28" name="Рисунок 27">
                <a:extLst>
                  <a:ext uri="{FF2B5EF4-FFF2-40B4-BE49-F238E27FC236}">
                    <a16:creationId xmlns:a16="http://schemas.microsoft.com/office/drawing/2014/main" id="{6F9D5F3D-0E3A-4578-BC17-F170EAB586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06446" y="5296936"/>
                <a:ext cx="273534" cy="273534"/>
              </a:xfrm>
              <a:prstGeom prst="rect">
                <a:avLst/>
              </a:prstGeom>
            </p:spPr>
          </p:pic>
        </p:grpSp>
      </p:grp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8FF4BC8-E0B7-425A-B61D-A9A4466A4D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5795" y="5285897"/>
            <a:ext cx="1401745" cy="1401745"/>
          </a:xfrm>
          <a:prstGeom prst="rect">
            <a:avLst/>
          </a:prstGeom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CCE74BF1-CD41-4E07-A848-0C3C2898F9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460" y="294740"/>
            <a:ext cx="868837" cy="868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919286"/>
      </p:ext>
    </p:extLst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85096571-04BE-485C-9381-DF5D7B8BF516}"/>
              </a:ext>
            </a:extLst>
          </p:cNvPr>
          <p:cNvGrpSpPr/>
          <p:nvPr/>
        </p:nvGrpSpPr>
        <p:grpSpPr>
          <a:xfrm>
            <a:off x="8606689" y="0"/>
            <a:ext cx="573481" cy="6858004"/>
            <a:chOff x="8606689" y="0"/>
            <a:chExt cx="573481" cy="6858004"/>
          </a:xfrm>
        </p:grpSpPr>
        <p:sp>
          <p:nvSpPr>
            <p:cNvPr id="10" name="Прямоугольник 9">
              <a:extLst>
                <a:ext uri="{FF2B5EF4-FFF2-40B4-BE49-F238E27FC236}">
                  <a16:creationId xmlns:a16="http://schemas.microsoft.com/office/drawing/2014/main" id="{A96C3116-9A4B-4BF9-A668-C48A032A5BF8}"/>
                </a:ext>
              </a:extLst>
            </p:cNvPr>
            <p:cNvSpPr/>
            <p:nvPr/>
          </p:nvSpPr>
          <p:spPr>
            <a:xfrm>
              <a:off x="8606689" y="0"/>
              <a:ext cx="50400" cy="6858000"/>
            </a:xfrm>
            <a:prstGeom prst="rect">
              <a:avLst/>
            </a:prstGeom>
            <a:solidFill>
              <a:srgbClr val="9395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" name="Прямоугольник 1">
              <a:extLst>
                <a:ext uri="{FF2B5EF4-FFF2-40B4-BE49-F238E27FC236}">
                  <a16:creationId xmlns:a16="http://schemas.microsoft.com/office/drawing/2014/main" id="{207F15DB-792A-4161-9F27-034CD5AC3E83}"/>
                </a:ext>
              </a:extLst>
            </p:cNvPr>
            <p:cNvSpPr/>
            <p:nvPr/>
          </p:nvSpPr>
          <p:spPr>
            <a:xfrm>
              <a:off x="8651741" y="0"/>
              <a:ext cx="492258" cy="6858004"/>
            </a:xfrm>
            <a:prstGeom prst="rect">
              <a:avLst/>
            </a:prstGeom>
            <a:solidFill>
              <a:srgbClr val="0080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grpSp>
          <p:nvGrpSpPr>
            <p:cNvPr id="16" name="Группа 15">
              <a:extLst>
                <a:ext uri="{FF2B5EF4-FFF2-40B4-BE49-F238E27FC236}">
                  <a16:creationId xmlns:a16="http://schemas.microsoft.com/office/drawing/2014/main" id="{EAA4159A-83E2-476A-8BF2-8E950DBDD04E}"/>
                </a:ext>
              </a:extLst>
            </p:cNvPr>
            <p:cNvGrpSpPr/>
            <p:nvPr/>
          </p:nvGrpSpPr>
          <p:grpSpPr>
            <a:xfrm>
              <a:off x="8615572" y="97490"/>
              <a:ext cx="564598" cy="702810"/>
              <a:chOff x="8516550" y="20743"/>
              <a:chExt cx="604307" cy="738649"/>
            </a:xfrm>
          </p:grpSpPr>
          <p:pic>
            <p:nvPicPr>
              <p:cNvPr id="17" name="Рисунок 16">
                <a:extLst>
                  <a:ext uri="{FF2B5EF4-FFF2-40B4-BE49-F238E27FC236}">
                    <a16:creationId xmlns:a16="http://schemas.microsoft.com/office/drawing/2014/main" id="{F7874333-6671-441C-9BE8-AAEBCE68EBF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biLevel thresh="2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6619"/>
              <a:stretch/>
            </p:blipFill>
            <p:spPr>
              <a:xfrm>
                <a:off x="8623670" y="20743"/>
                <a:ext cx="390066" cy="414618"/>
              </a:xfrm>
              <a:prstGeom prst="rect">
                <a:avLst/>
              </a:prstGeom>
            </p:spPr>
          </p:pic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6EC038E-F993-4C8F-9611-B6864C773B1A}"/>
                  </a:ext>
                </a:extLst>
              </p:cNvPr>
              <p:cNvSpPr txBox="1"/>
              <p:nvPr/>
            </p:nvSpPr>
            <p:spPr>
              <a:xfrm>
                <a:off x="8516550" y="382840"/>
                <a:ext cx="604307" cy="19408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sz="600" b="1" dirty="0">
                    <a:solidFill>
                      <a:schemeClr val="bg1"/>
                    </a:solidFill>
                    <a:latin typeface="Century Gothic" panose="020B0502020202020204" pitchFamily="34" charset="0"/>
                    <a:cs typeface="Times New Roman" panose="02020603050405020304" pitchFamily="18" charset="0"/>
                  </a:rPr>
                  <a:t>unecon.ru</a:t>
                </a:r>
                <a:endParaRPr lang="ru-RU" sz="600" b="1" dirty="0">
                  <a:solidFill>
                    <a:schemeClr val="bg1"/>
                  </a:solidFill>
                  <a:latin typeface="Century Gothic" panose="020B050202020202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2EB4255-931E-45E2-A64D-C544A2300EF7}"/>
                  </a:ext>
                </a:extLst>
              </p:cNvPr>
              <p:cNvSpPr txBox="1"/>
              <p:nvPr/>
            </p:nvSpPr>
            <p:spPr>
              <a:xfrm>
                <a:off x="8516550" y="500615"/>
                <a:ext cx="568367" cy="258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ru-RU" sz="1000" b="1" dirty="0">
                    <a:solidFill>
                      <a:schemeClr val="bg1"/>
                    </a:solidFill>
                    <a:latin typeface="Century Gothic" panose="020B0502020202020204" pitchFamily="34" charset="0"/>
                    <a:cs typeface="Times New Roman" panose="02020603050405020304" pitchFamily="18" charset="0"/>
                  </a:rPr>
                  <a:t>14-22</a:t>
                </a:r>
              </a:p>
            </p:txBody>
          </p:sp>
        </p:grpSp>
      </p:grp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92FC3B52-B8B1-40DC-87E8-F842DBE8F985}"/>
              </a:ext>
            </a:extLst>
          </p:cNvPr>
          <p:cNvSpPr/>
          <p:nvPr/>
        </p:nvSpPr>
        <p:spPr>
          <a:xfrm>
            <a:off x="1977393" y="554079"/>
            <a:ext cx="518924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400" b="1" dirty="0">
                <a:solidFill>
                  <a:srgbClr val="008080"/>
                </a:solidFill>
                <a:latin typeface="Century Gothic" panose="020B0502020202020204" pitchFamily="34" charset="0"/>
              </a:rPr>
              <a:t>Н</a:t>
            </a:r>
            <a:r>
              <a:rPr lang="ru-RU" sz="2400" b="1" dirty="0">
                <a:latin typeface="Century Gothic" panose="020B0502020202020204" pitchFamily="34" charset="0"/>
              </a:rPr>
              <a:t>епрерывная модель Шеллинга</a:t>
            </a:r>
          </a:p>
          <a:p>
            <a:pPr algn="ctr"/>
            <a:r>
              <a:rPr lang="ru-RU" sz="2400" b="1" dirty="0">
                <a:latin typeface="Century Gothic" panose="020B0502020202020204" pitchFamily="34" charset="0"/>
              </a:rPr>
              <a:t>для социальных сетей</a:t>
            </a:r>
            <a:endParaRPr lang="ru-RU" sz="24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43EF40A-A137-410B-9933-7BD6F3F0920B}"/>
              </a:ext>
            </a:extLst>
          </p:cNvPr>
          <p:cNvSpPr txBox="1"/>
          <p:nvPr/>
        </p:nvSpPr>
        <p:spPr>
          <a:xfrm>
            <a:off x="3320248" y="1539597"/>
            <a:ext cx="23525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i="1" dirty="0">
                <a:solidFill>
                  <a:srgbClr val="008080"/>
                </a:solidFill>
                <a:latin typeface="Century Gothic" panose="020B0502020202020204" pitchFamily="34" charset="0"/>
              </a:rPr>
              <a:t>Параметры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8FF4BC8-E0B7-425A-B61D-A9A4466A4D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5795" y="5285897"/>
            <a:ext cx="1401745" cy="1401745"/>
          </a:xfrm>
          <a:prstGeom prst="rect">
            <a:avLst/>
          </a:prstGeom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CCE74BF1-CD41-4E07-A848-0C3C2898F9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460" y="294740"/>
            <a:ext cx="868837" cy="86883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9" name="Прямоугольник: скругленные углы 28">
                <a:extLst>
                  <a:ext uri="{FF2B5EF4-FFF2-40B4-BE49-F238E27FC236}">
                    <a16:creationId xmlns:a16="http://schemas.microsoft.com/office/drawing/2014/main" id="{3E4269F2-7FF5-4D88-BCE8-29CA1595FB6E}"/>
                  </a:ext>
                </a:extLst>
              </p:cNvPr>
              <p:cNvSpPr/>
              <p:nvPr/>
            </p:nvSpPr>
            <p:spPr>
              <a:xfrm>
                <a:off x="1098615" y="2149917"/>
                <a:ext cx="2750996" cy="1207932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𝑠𝑎𝑓𝑒𝑡𝑦</m:t>
                      </m:r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{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𝑇𝑟𝑢𝑒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𝐹𝑎𝑙𝑠𝑒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GB" dirty="0">
                  <a:solidFill>
                    <a:schemeClr val="tx1"/>
                  </a:solidFill>
                  <a:latin typeface="Century Gothic" panose="020B0502020202020204" pitchFamily="34" charset="0"/>
                </a:endParaRPr>
              </a:p>
            </p:txBody>
          </p:sp>
        </mc:Choice>
        <mc:Fallback xmlns="">
          <p:sp>
            <p:nvSpPr>
              <p:cNvPr id="29" name="Прямоугольник: скругленные углы 28">
                <a:extLst>
                  <a:ext uri="{FF2B5EF4-FFF2-40B4-BE49-F238E27FC236}">
                    <a16:creationId xmlns:a16="http://schemas.microsoft.com/office/drawing/2014/main" id="{3E4269F2-7FF5-4D88-BCE8-29CA1595FB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615" y="2149917"/>
                <a:ext cx="2750996" cy="1207932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Прямоугольник: скругленные углы 30">
                <a:extLst>
                  <a:ext uri="{FF2B5EF4-FFF2-40B4-BE49-F238E27FC236}">
                    <a16:creationId xmlns:a16="http://schemas.microsoft.com/office/drawing/2014/main" id="{84A1FB43-BA90-42D6-9476-E25D4DEED747}"/>
                  </a:ext>
                </a:extLst>
              </p:cNvPr>
              <p:cNvSpPr/>
              <p:nvPr/>
            </p:nvSpPr>
            <p:spPr>
              <a:xfrm>
                <a:off x="4572000" y="2149917"/>
                <a:ext cx="2750996" cy="1207932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𝑠𝑜𝑐𝑖𝑎𝑏𝑖𝑙𝑖𝑡𝑦</m:t>
                      </m:r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{"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", "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𝑈𝑆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"}</m:t>
                      </m:r>
                    </m:oMath>
                  </m:oMathPara>
                </a14:m>
                <a:endParaRPr lang="en-GB" dirty="0">
                  <a:solidFill>
                    <a:schemeClr val="tx1"/>
                  </a:solidFill>
                  <a:latin typeface="Century Gothic" panose="020B0502020202020204" pitchFamily="34" charset="0"/>
                </a:endParaRPr>
              </a:p>
            </p:txBody>
          </p:sp>
        </mc:Choice>
        <mc:Fallback xmlns="">
          <p:sp>
            <p:nvSpPr>
              <p:cNvPr id="31" name="Прямоугольник: скругленные углы 30">
                <a:extLst>
                  <a:ext uri="{FF2B5EF4-FFF2-40B4-BE49-F238E27FC236}">
                    <a16:creationId xmlns:a16="http://schemas.microsoft.com/office/drawing/2014/main" id="{84A1FB43-BA90-42D6-9476-E25D4DEED7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2149917"/>
                <a:ext cx="2750996" cy="1207932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Прямоугольник: скругленные углы 31">
                <a:extLst>
                  <a:ext uri="{FF2B5EF4-FFF2-40B4-BE49-F238E27FC236}">
                    <a16:creationId xmlns:a16="http://schemas.microsoft.com/office/drawing/2014/main" id="{B2780118-FBC3-4419-92B8-2BDF20269DFB}"/>
                  </a:ext>
                </a:extLst>
              </p:cNvPr>
              <p:cNvSpPr/>
              <p:nvPr/>
            </p:nvSpPr>
            <p:spPr>
              <a:xfrm>
                <a:off x="2340947" y="5027005"/>
                <a:ext cx="3739715" cy="1207932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𝑎𝑐𝑐𝑒𝑠𝑠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_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𝑖𝑛𝑡𝑒𝑟𝑛𝑒𝑡</m:t>
                      </m:r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{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𝑇𝑟𝑢𝑒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𝐹𝑎𝑙𝑠𝑒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GB" dirty="0">
                  <a:solidFill>
                    <a:schemeClr val="tx1"/>
                  </a:solidFill>
                  <a:latin typeface="Century Gothic" panose="020B0502020202020204" pitchFamily="34" charset="0"/>
                </a:endParaRPr>
              </a:p>
            </p:txBody>
          </p:sp>
        </mc:Choice>
        <mc:Fallback xmlns="">
          <p:sp>
            <p:nvSpPr>
              <p:cNvPr id="32" name="Прямоугольник: скругленные углы 31">
                <a:extLst>
                  <a:ext uri="{FF2B5EF4-FFF2-40B4-BE49-F238E27FC236}">
                    <a16:creationId xmlns:a16="http://schemas.microsoft.com/office/drawing/2014/main" id="{B2780118-FBC3-4419-92B8-2BDF20269D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0947" y="5027005"/>
                <a:ext cx="3739715" cy="1207932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Прямоугольник: скругленные углы 32">
                <a:extLst>
                  <a:ext uri="{FF2B5EF4-FFF2-40B4-BE49-F238E27FC236}">
                    <a16:creationId xmlns:a16="http://schemas.microsoft.com/office/drawing/2014/main" id="{6C6BF434-998F-4ED7-930F-18E482A45467}"/>
                  </a:ext>
                </a:extLst>
              </p:cNvPr>
              <p:cNvSpPr/>
              <p:nvPr/>
            </p:nvSpPr>
            <p:spPr>
              <a:xfrm>
                <a:off x="1098615" y="3588461"/>
                <a:ext cx="6224381" cy="1207932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𝑝𝑟𝑒𝑓𝑒𝑟𝑒𝑛𝑐𝑒𝑠</m:t>
                      </m:r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{</m:t>
                      </m:r>
                      <m:r>
                        <m:rPr>
                          <m:nor/>
                        </m:rPr>
                        <a:rPr lang="en-GB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Politics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en-GB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Economy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GB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𝑆𝑝𝑜𝑟𝑡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𝐴𝑟𝑡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𝑆𝑐𝑖𝑒𝑛𝑐𝑒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𝐸𝑑𝑢𝑐𝑎𝑡𝑖𝑜𝑛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𝐶𝑜𝑜𝑘𝑖𝑛𝑔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𝑅𝑒𝑙𝑖𝑔𝑖𝑜𝑛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GB" dirty="0">
                  <a:solidFill>
                    <a:schemeClr val="tx1"/>
                  </a:solidFill>
                  <a:latin typeface="Century Gothic" panose="020B0502020202020204" pitchFamily="34" charset="0"/>
                </a:endParaRPr>
              </a:p>
            </p:txBody>
          </p:sp>
        </mc:Choice>
        <mc:Fallback xmlns="">
          <p:sp>
            <p:nvSpPr>
              <p:cNvPr id="33" name="Прямоугольник: скругленные углы 32">
                <a:extLst>
                  <a:ext uri="{FF2B5EF4-FFF2-40B4-BE49-F238E27FC236}">
                    <a16:creationId xmlns:a16="http://schemas.microsoft.com/office/drawing/2014/main" id="{6C6BF434-998F-4ED7-930F-18E482A454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615" y="3588461"/>
                <a:ext cx="6224381" cy="1207932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32900614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85096571-04BE-485C-9381-DF5D7B8BF516}"/>
              </a:ext>
            </a:extLst>
          </p:cNvPr>
          <p:cNvGrpSpPr/>
          <p:nvPr/>
        </p:nvGrpSpPr>
        <p:grpSpPr>
          <a:xfrm>
            <a:off x="8606689" y="0"/>
            <a:ext cx="573481" cy="6858004"/>
            <a:chOff x="8606689" y="0"/>
            <a:chExt cx="573481" cy="6858004"/>
          </a:xfrm>
        </p:grpSpPr>
        <p:sp>
          <p:nvSpPr>
            <p:cNvPr id="10" name="Прямоугольник 9">
              <a:extLst>
                <a:ext uri="{FF2B5EF4-FFF2-40B4-BE49-F238E27FC236}">
                  <a16:creationId xmlns:a16="http://schemas.microsoft.com/office/drawing/2014/main" id="{A96C3116-9A4B-4BF9-A668-C48A032A5BF8}"/>
                </a:ext>
              </a:extLst>
            </p:cNvPr>
            <p:cNvSpPr/>
            <p:nvPr/>
          </p:nvSpPr>
          <p:spPr>
            <a:xfrm>
              <a:off x="8606689" y="0"/>
              <a:ext cx="50400" cy="6858000"/>
            </a:xfrm>
            <a:prstGeom prst="rect">
              <a:avLst/>
            </a:prstGeom>
            <a:solidFill>
              <a:srgbClr val="9395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" name="Прямоугольник 1">
              <a:extLst>
                <a:ext uri="{FF2B5EF4-FFF2-40B4-BE49-F238E27FC236}">
                  <a16:creationId xmlns:a16="http://schemas.microsoft.com/office/drawing/2014/main" id="{207F15DB-792A-4161-9F27-034CD5AC3E83}"/>
                </a:ext>
              </a:extLst>
            </p:cNvPr>
            <p:cNvSpPr/>
            <p:nvPr/>
          </p:nvSpPr>
          <p:spPr>
            <a:xfrm>
              <a:off x="8651741" y="0"/>
              <a:ext cx="492258" cy="6858004"/>
            </a:xfrm>
            <a:prstGeom prst="rect">
              <a:avLst/>
            </a:prstGeom>
            <a:solidFill>
              <a:srgbClr val="0080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grpSp>
          <p:nvGrpSpPr>
            <p:cNvPr id="16" name="Группа 15">
              <a:extLst>
                <a:ext uri="{FF2B5EF4-FFF2-40B4-BE49-F238E27FC236}">
                  <a16:creationId xmlns:a16="http://schemas.microsoft.com/office/drawing/2014/main" id="{EAA4159A-83E2-476A-8BF2-8E950DBDD04E}"/>
                </a:ext>
              </a:extLst>
            </p:cNvPr>
            <p:cNvGrpSpPr/>
            <p:nvPr/>
          </p:nvGrpSpPr>
          <p:grpSpPr>
            <a:xfrm>
              <a:off x="8615572" y="97490"/>
              <a:ext cx="564598" cy="702810"/>
              <a:chOff x="8516550" y="20743"/>
              <a:chExt cx="604307" cy="738649"/>
            </a:xfrm>
          </p:grpSpPr>
          <p:pic>
            <p:nvPicPr>
              <p:cNvPr id="17" name="Рисунок 16">
                <a:extLst>
                  <a:ext uri="{FF2B5EF4-FFF2-40B4-BE49-F238E27FC236}">
                    <a16:creationId xmlns:a16="http://schemas.microsoft.com/office/drawing/2014/main" id="{F7874333-6671-441C-9BE8-AAEBCE68EBF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biLevel thresh="2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6619"/>
              <a:stretch/>
            </p:blipFill>
            <p:spPr>
              <a:xfrm>
                <a:off x="8623670" y="20743"/>
                <a:ext cx="390066" cy="414618"/>
              </a:xfrm>
              <a:prstGeom prst="rect">
                <a:avLst/>
              </a:prstGeom>
            </p:spPr>
          </p:pic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6EC038E-F993-4C8F-9611-B6864C773B1A}"/>
                  </a:ext>
                </a:extLst>
              </p:cNvPr>
              <p:cNvSpPr txBox="1"/>
              <p:nvPr/>
            </p:nvSpPr>
            <p:spPr>
              <a:xfrm>
                <a:off x="8516550" y="382840"/>
                <a:ext cx="604307" cy="19408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sz="600" b="1" dirty="0">
                    <a:solidFill>
                      <a:schemeClr val="bg1"/>
                    </a:solidFill>
                    <a:latin typeface="Century Gothic" panose="020B0502020202020204" pitchFamily="34" charset="0"/>
                    <a:cs typeface="Times New Roman" panose="02020603050405020304" pitchFamily="18" charset="0"/>
                  </a:rPr>
                  <a:t>unecon.ru</a:t>
                </a:r>
                <a:endParaRPr lang="ru-RU" sz="600" b="1" dirty="0">
                  <a:solidFill>
                    <a:schemeClr val="bg1"/>
                  </a:solidFill>
                  <a:latin typeface="Century Gothic" panose="020B050202020202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2EB4255-931E-45E2-A64D-C544A2300EF7}"/>
                  </a:ext>
                </a:extLst>
              </p:cNvPr>
              <p:cNvSpPr txBox="1"/>
              <p:nvPr/>
            </p:nvSpPr>
            <p:spPr>
              <a:xfrm>
                <a:off x="8516550" y="500615"/>
                <a:ext cx="568367" cy="258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ru-RU" sz="1000" b="1" dirty="0">
                    <a:solidFill>
                      <a:schemeClr val="bg1"/>
                    </a:solidFill>
                    <a:latin typeface="Century Gothic" panose="020B0502020202020204" pitchFamily="34" charset="0"/>
                    <a:cs typeface="Times New Roman" panose="02020603050405020304" pitchFamily="18" charset="0"/>
                  </a:rPr>
                  <a:t>15-22</a:t>
                </a:r>
              </a:p>
            </p:txBody>
          </p:sp>
        </p:grpSp>
      </p:grp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92FC3B52-B8B1-40DC-87E8-F842DBE8F985}"/>
              </a:ext>
            </a:extLst>
          </p:cNvPr>
          <p:cNvSpPr/>
          <p:nvPr/>
        </p:nvSpPr>
        <p:spPr>
          <a:xfrm>
            <a:off x="1977393" y="554079"/>
            <a:ext cx="518924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400" b="1" dirty="0">
                <a:solidFill>
                  <a:srgbClr val="008080"/>
                </a:solidFill>
                <a:latin typeface="Century Gothic" panose="020B0502020202020204" pitchFamily="34" charset="0"/>
              </a:rPr>
              <a:t>Н</a:t>
            </a:r>
            <a:r>
              <a:rPr lang="ru-RU" sz="2400" b="1" dirty="0">
                <a:latin typeface="Century Gothic" panose="020B0502020202020204" pitchFamily="34" charset="0"/>
              </a:rPr>
              <a:t>епрерывная модель Шеллинга</a:t>
            </a:r>
          </a:p>
          <a:p>
            <a:pPr algn="ctr"/>
            <a:r>
              <a:rPr lang="ru-RU" sz="2400" b="1" dirty="0">
                <a:latin typeface="Century Gothic" panose="020B0502020202020204" pitchFamily="34" charset="0"/>
              </a:rPr>
              <a:t>для социальных сетей</a:t>
            </a:r>
            <a:endParaRPr lang="ru-RU" sz="24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43EF40A-A137-410B-9933-7BD6F3F0920B}"/>
              </a:ext>
            </a:extLst>
          </p:cNvPr>
          <p:cNvSpPr txBox="1"/>
          <p:nvPr/>
        </p:nvSpPr>
        <p:spPr>
          <a:xfrm>
            <a:off x="3320248" y="1539597"/>
            <a:ext cx="23525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i="1" dirty="0">
                <a:solidFill>
                  <a:srgbClr val="008080"/>
                </a:solidFill>
                <a:latin typeface="Century Gothic" panose="020B0502020202020204" pitchFamily="34" charset="0"/>
              </a:rPr>
              <a:t>Параметры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8FF4BC8-E0B7-425A-B61D-A9A4466A4D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5795" y="5285897"/>
            <a:ext cx="1401745" cy="1401745"/>
          </a:xfrm>
          <a:prstGeom prst="rect">
            <a:avLst/>
          </a:prstGeom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CCE74BF1-CD41-4E07-A848-0C3C2898F9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460" y="294740"/>
            <a:ext cx="868837" cy="86883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9" name="Прямоугольник: скругленные углы 28">
                <a:extLst>
                  <a:ext uri="{FF2B5EF4-FFF2-40B4-BE49-F238E27FC236}">
                    <a16:creationId xmlns:a16="http://schemas.microsoft.com/office/drawing/2014/main" id="{3E4269F2-7FF5-4D88-BCE8-29CA1595FB6E}"/>
                  </a:ext>
                </a:extLst>
              </p:cNvPr>
              <p:cNvSpPr/>
              <p:nvPr/>
            </p:nvSpPr>
            <p:spPr>
              <a:xfrm>
                <a:off x="1100977" y="2146810"/>
                <a:ext cx="2750996" cy="1207932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𝑤𝑖𝑠h</m:t>
                      </m:r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[0,1]</m:t>
                      </m:r>
                    </m:oMath>
                  </m:oMathPara>
                </a14:m>
                <a:endParaRPr lang="en-GB" dirty="0">
                  <a:solidFill>
                    <a:schemeClr val="tx1"/>
                  </a:solidFill>
                  <a:latin typeface="Century Gothic" panose="020B0502020202020204" pitchFamily="34" charset="0"/>
                </a:endParaRPr>
              </a:p>
            </p:txBody>
          </p:sp>
        </mc:Choice>
        <mc:Fallback xmlns="">
          <p:sp>
            <p:nvSpPr>
              <p:cNvPr id="29" name="Прямоугольник: скругленные углы 28">
                <a:extLst>
                  <a:ext uri="{FF2B5EF4-FFF2-40B4-BE49-F238E27FC236}">
                    <a16:creationId xmlns:a16="http://schemas.microsoft.com/office/drawing/2014/main" id="{3E4269F2-7FF5-4D88-BCE8-29CA1595FB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977" y="2146810"/>
                <a:ext cx="2750996" cy="1207932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Прямоугольник: скругленные углы 30">
                <a:extLst>
                  <a:ext uri="{FF2B5EF4-FFF2-40B4-BE49-F238E27FC236}">
                    <a16:creationId xmlns:a16="http://schemas.microsoft.com/office/drawing/2014/main" id="{84A1FB43-BA90-42D6-9476-E25D4DEED747}"/>
                  </a:ext>
                </a:extLst>
              </p:cNvPr>
              <p:cNvSpPr/>
              <p:nvPr/>
            </p:nvSpPr>
            <p:spPr>
              <a:xfrm>
                <a:off x="4572000" y="2149917"/>
                <a:ext cx="2750996" cy="1207932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𝑝𝑜𝑝𝑢𝑙𝑎𝑟</m:t>
                      </m:r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{"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", "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𝑈𝑃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"}</m:t>
                      </m:r>
                    </m:oMath>
                  </m:oMathPara>
                </a14:m>
                <a:endParaRPr lang="en-GB" dirty="0">
                  <a:solidFill>
                    <a:schemeClr val="tx1"/>
                  </a:solidFill>
                  <a:latin typeface="Century Gothic" panose="020B0502020202020204" pitchFamily="34" charset="0"/>
                </a:endParaRPr>
              </a:p>
            </p:txBody>
          </p:sp>
        </mc:Choice>
        <mc:Fallback xmlns="">
          <p:sp>
            <p:nvSpPr>
              <p:cNvPr id="31" name="Прямоугольник: скругленные углы 30">
                <a:extLst>
                  <a:ext uri="{FF2B5EF4-FFF2-40B4-BE49-F238E27FC236}">
                    <a16:creationId xmlns:a16="http://schemas.microsoft.com/office/drawing/2014/main" id="{84A1FB43-BA90-42D6-9476-E25D4DEED7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2149917"/>
                <a:ext cx="2750996" cy="1207932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3" name="Прямоугольник: скругленные углы 32">
                <a:extLst>
                  <a:ext uri="{FF2B5EF4-FFF2-40B4-BE49-F238E27FC236}">
                    <a16:creationId xmlns:a16="http://schemas.microsoft.com/office/drawing/2014/main" id="{6C6BF434-998F-4ED7-930F-18E482A45467}"/>
                  </a:ext>
                </a:extLst>
              </p:cNvPr>
              <p:cNvSpPr/>
              <p:nvPr/>
            </p:nvSpPr>
            <p:spPr>
              <a:xfrm>
                <a:off x="1098615" y="3588461"/>
                <a:ext cx="6224381" cy="1207932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𝑠𝑝𝑒𝑐𝑖𝑎𝑙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_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𝑝𝑜𝑖𝑛𝑡𝑠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−массив из 10т. координат</m:t>
                      </m:r>
                    </m:oMath>
                  </m:oMathPara>
                </a14:m>
                <a:endParaRPr lang="ru-RU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𝑠𝑝𝑒𝑐𝑖𝑎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𝑙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_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𝑝𝑜𝑖𝑛𝑡𝑠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2 −массив из 100т. координат</m:t>
                      </m:r>
                    </m:oMath>
                  </m:oMathPara>
                </a14:m>
                <a:endParaRPr lang="en-GB" dirty="0">
                  <a:solidFill>
                    <a:schemeClr val="tx1"/>
                  </a:solidFill>
                  <a:latin typeface="Century Gothic" panose="020B0502020202020204" pitchFamily="34" charset="0"/>
                </a:endParaRPr>
              </a:p>
              <a:p>
                <a:pPr algn="ctr"/>
                <a:endParaRPr lang="en-GB" dirty="0">
                  <a:solidFill>
                    <a:schemeClr val="tx1"/>
                  </a:solidFill>
                  <a:latin typeface="Century Gothic" panose="020B0502020202020204" pitchFamily="34" charset="0"/>
                </a:endParaRPr>
              </a:p>
            </p:txBody>
          </p:sp>
        </mc:Choice>
        <mc:Fallback>
          <p:sp>
            <p:nvSpPr>
              <p:cNvPr id="33" name="Прямоугольник: скругленные углы 32">
                <a:extLst>
                  <a:ext uri="{FF2B5EF4-FFF2-40B4-BE49-F238E27FC236}">
                    <a16:creationId xmlns:a16="http://schemas.microsoft.com/office/drawing/2014/main" id="{6C6BF434-998F-4ED7-930F-18E482A454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615" y="3588461"/>
                <a:ext cx="6224381" cy="1207932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481278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85096571-04BE-485C-9381-DF5D7B8BF516}"/>
              </a:ext>
            </a:extLst>
          </p:cNvPr>
          <p:cNvGrpSpPr/>
          <p:nvPr/>
        </p:nvGrpSpPr>
        <p:grpSpPr>
          <a:xfrm>
            <a:off x="8606689" y="0"/>
            <a:ext cx="573481" cy="6858004"/>
            <a:chOff x="8606689" y="0"/>
            <a:chExt cx="573481" cy="6858004"/>
          </a:xfrm>
        </p:grpSpPr>
        <p:sp>
          <p:nvSpPr>
            <p:cNvPr id="10" name="Прямоугольник 9">
              <a:extLst>
                <a:ext uri="{FF2B5EF4-FFF2-40B4-BE49-F238E27FC236}">
                  <a16:creationId xmlns:a16="http://schemas.microsoft.com/office/drawing/2014/main" id="{A96C3116-9A4B-4BF9-A668-C48A032A5BF8}"/>
                </a:ext>
              </a:extLst>
            </p:cNvPr>
            <p:cNvSpPr/>
            <p:nvPr/>
          </p:nvSpPr>
          <p:spPr>
            <a:xfrm>
              <a:off x="8606689" y="0"/>
              <a:ext cx="50400" cy="6858000"/>
            </a:xfrm>
            <a:prstGeom prst="rect">
              <a:avLst/>
            </a:prstGeom>
            <a:solidFill>
              <a:srgbClr val="9395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" name="Прямоугольник 1">
              <a:extLst>
                <a:ext uri="{FF2B5EF4-FFF2-40B4-BE49-F238E27FC236}">
                  <a16:creationId xmlns:a16="http://schemas.microsoft.com/office/drawing/2014/main" id="{207F15DB-792A-4161-9F27-034CD5AC3E83}"/>
                </a:ext>
              </a:extLst>
            </p:cNvPr>
            <p:cNvSpPr/>
            <p:nvPr/>
          </p:nvSpPr>
          <p:spPr>
            <a:xfrm>
              <a:off x="8651741" y="0"/>
              <a:ext cx="492258" cy="6858004"/>
            </a:xfrm>
            <a:prstGeom prst="rect">
              <a:avLst/>
            </a:prstGeom>
            <a:solidFill>
              <a:srgbClr val="0080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grpSp>
          <p:nvGrpSpPr>
            <p:cNvPr id="16" name="Группа 15">
              <a:extLst>
                <a:ext uri="{FF2B5EF4-FFF2-40B4-BE49-F238E27FC236}">
                  <a16:creationId xmlns:a16="http://schemas.microsoft.com/office/drawing/2014/main" id="{EAA4159A-83E2-476A-8BF2-8E950DBDD04E}"/>
                </a:ext>
              </a:extLst>
            </p:cNvPr>
            <p:cNvGrpSpPr/>
            <p:nvPr/>
          </p:nvGrpSpPr>
          <p:grpSpPr>
            <a:xfrm>
              <a:off x="8615572" y="97490"/>
              <a:ext cx="564598" cy="702810"/>
              <a:chOff x="8516550" y="20743"/>
              <a:chExt cx="604307" cy="738649"/>
            </a:xfrm>
          </p:grpSpPr>
          <p:pic>
            <p:nvPicPr>
              <p:cNvPr id="17" name="Рисунок 16">
                <a:extLst>
                  <a:ext uri="{FF2B5EF4-FFF2-40B4-BE49-F238E27FC236}">
                    <a16:creationId xmlns:a16="http://schemas.microsoft.com/office/drawing/2014/main" id="{F7874333-6671-441C-9BE8-AAEBCE68EBF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biLevel thresh="2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6619"/>
              <a:stretch/>
            </p:blipFill>
            <p:spPr>
              <a:xfrm>
                <a:off x="8623670" y="20743"/>
                <a:ext cx="390066" cy="414618"/>
              </a:xfrm>
              <a:prstGeom prst="rect">
                <a:avLst/>
              </a:prstGeom>
            </p:spPr>
          </p:pic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6EC038E-F993-4C8F-9611-B6864C773B1A}"/>
                  </a:ext>
                </a:extLst>
              </p:cNvPr>
              <p:cNvSpPr txBox="1"/>
              <p:nvPr/>
            </p:nvSpPr>
            <p:spPr>
              <a:xfrm>
                <a:off x="8516550" y="382840"/>
                <a:ext cx="604307" cy="19408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sz="600" b="1" dirty="0">
                    <a:solidFill>
                      <a:schemeClr val="bg1"/>
                    </a:solidFill>
                    <a:latin typeface="Century Gothic" panose="020B0502020202020204" pitchFamily="34" charset="0"/>
                    <a:cs typeface="Times New Roman" panose="02020603050405020304" pitchFamily="18" charset="0"/>
                  </a:rPr>
                  <a:t>unecon.ru</a:t>
                </a:r>
                <a:endParaRPr lang="ru-RU" sz="600" b="1" dirty="0">
                  <a:solidFill>
                    <a:schemeClr val="bg1"/>
                  </a:solidFill>
                  <a:latin typeface="Century Gothic" panose="020B050202020202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2EB4255-931E-45E2-A64D-C544A2300EF7}"/>
                  </a:ext>
                </a:extLst>
              </p:cNvPr>
              <p:cNvSpPr txBox="1"/>
              <p:nvPr/>
            </p:nvSpPr>
            <p:spPr>
              <a:xfrm>
                <a:off x="8516550" y="500615"/>
                <a:ext cx="568367" cy="258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ru-RU" sz="1000" b="1" dirty="0">
                    <a:solidFill>
                      <a:schemeClr val="bg1"/>
                    </a:solidFill>
                    <a:latin typeface="Century Gothic" panose="020B0502020202020204" pitchFamily="34" charset="0"/>
                    <a:cs typeface="Times New Roman" panose="02020603050405020304" pitchFamily="18" charset="0"/>
                  </a:rPr>
                  <a:t>16-22</a:t>
                </a:r>
              </a:p>
            </p:txBody>
          </p:sp>
        </p:grpSp>
      </p:grp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92FC3B52-B8B1-40DC-87E8-F842DBE8F985}"/>
              </a:ext>
            </a:extLst>
          </p:cNvPr>
          <p:cNvSpPr/>
          <p:nvPr/>
        </p:nvSpPr>
        <p:spPr>
          <a:xfrm>
            <a:off x="1977393" y="554079"/>
            <a:ext cx="518924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400" b="1" dirty="0">
                <a:solidFill>
                  <a:srgbClr val="008080"/>
                </a:solidFill>
                <a:latin typeface="Century Gothic" panose="020B0502020202020204" pitchFamily="34" charset="0"/>
              </a:rPr>
              <a:t>Н</a:t>
            </a:r>
            <a:r>
              <a:rPr lang="ru-RU" sz="2400" b="1" dirty="0">
                <a:latin typeface="Century Gothic" panose="020B0502020202020204" pitchFamily="34" charset="0"/>
              </a:rPr>
              <a:t>епрерывная модель Шеллинга</a:t>
            </a:r>
          </a:p>
          <a:p>
            <a:pPr algn="ctr"/>
            <a:r>
              <a:rPr lang="ru-RU" sz="2400" b="1" dirty="0">
                <a:latin typeface="Century Gothic" panose="020B0502020202020204" pitchFamily="34" charset="0"/>
              </a:rPr>
              <a:t>для социальных сетей</a:t>
            </a:r>
            <a:endParaRPr lang="ru-RU" sz="2400" b="1" dirty="0"/>
          </a:p>
        </p:txBody>
      </p: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950E9444-2509-4414-A01E-E7B650C1A1F1}"/>
              </a:ext>
            </a:extLst>
          </p:cNvPr>
          <p:cNvGrpSpPr/>
          <p:nvPr/>
        </p:nvGrpSpPr>
        <p:grpSpPr>
          <a:xfrm>
            <a:off x="342468" y="1615902"/>
            <a:ext cx="7878005" cy="3888252"/>
            <a:chOff x="342468" y="1615902"/>
            <a:chExt cx="7878005" cy="3888252"/>
          </a:xfrm>
        </p:grpSpPr>
        <p:pic>
          <p:nvPicPr>
            <p:cNvPr id="4" name="Рисунок 3">
              <a:extLst>
                <a:ext uri="{FF2B5EF4-FFF2-40B4-BE49-F238E27FC236}">
                  <a16:creationId xmlns:a16="http://schemas.microsoft.com/office/drawing/2014/main" id="{939A1EE5-BEC3-404A-848C-182C920878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0097" t="35804" r="46862" b="6549"/>
            <a:stretch/>
          </p:blipFill>
          <p:spPr>
            <a:xfrm>
              <a:off x="342468" y="1660124"/>
              <a:ext cx="3916800" cy="3844030"/>
            </a:xfrm>
            <a:prstGeom prst="rect">
              <a:avLst/>
            </a:prstGeom>
          </p:spPr>
        </p:pic>
        <p:pic>
          <p:nvPicPr>
            <p:cNvPr id="5" name="Рисунок 4">
              <a:extLst>
                <a:ext uri="{FF2B5EF4-FFF2-40B4-BE49-F238E27FC236}">
                  <a16:creationId xmlns:a16="http://schemas.microsoft.com/office/drawing/2014/main" id="{87385CE4-8798-43E0-9A0D-626ED41D66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9872" t="33733" r="46796" b="8102"/>
            <a:stretch/>
          </p:blipFill>
          <p:spPr>
            <a:xfrm>
              <a:off x="4259268" y="1615902"/>
              <a:ext cx="3961205" cy="3888252"/>
            </a:xfrm>
            <a:prstGeom prst="rect">
              <a:avLst/>
            </a:prstGeom>
          </p:spPr>
        </p:pic>
      </p:grp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C9BEF143-6153-4ED9-AC0E-68264FF75AE6}"/>
              </a:ext>
            </a:extLst>
          </p:cNvPr>
          <p:cNvSpPr/>
          <p:nvPr/>
        </p:nvSpPr>
        <p:spPr>
          <a:xfrm>
            <a:off x="600184" y="5537876"/>
            <a:ext cx="3411511" cy="646331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r>
              <a:rPr lang="ru-RU" dirty="0">
                <a:latin typeface="Century Gothic" panose="020B0502020202020204" pitchFamily="34" charset="0"/>
              </a:rPr>
              <a:t>Начальное распределение</a:t>
            </a:r>
          </a:p>
          <a:p>
            <a:pPr algn="ctr"/>
            <a:r>
              <a:rPr lang="ru-RU" dirty="0">
                <a:latin typeface="Century Gothic" panose="020B0502020202020204" pitchFamily="34" charset="0"/>
              </a:rPr>
              <a:t>агентов в социальных сетях</a:t>
            </a: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09372395-DB4B-4736-A4FC-0FE0A608D2F7}"/>
              </a:ext>
            </a:extLst>
          </p:cNvPr>
          <p:cNvSpPr/>
          <p:nvPr/>
        </p:nvSpPr>
        <p:spPr>
          <a:xfrm>
            <a:off x="4362472" y="5550314"/>
            <a:ext cx="4051109" cy="369332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r>
              <a:rPr lang="ru-RU" dirty="0">
                <a:latin typeface="Century Gothic" panose="020B0502020202020204" pitchFamily="34" charset="0"/>
              </a:rPr>
              <a:t>Финальная информированность</a:t>
            </a:r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5EBBC571-6A31-49F0-8DA8-339AD3D3E2A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460" y="294740"/>
            <a:ext cx="868837" cy="868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498202"/>
      </p:ext>
    </p:extLst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85096571-04BE-485C-9381-DF5D7B8BF516}"/>
              </a:ext>
            </a:extLst>
          </p:cNvPr>
          <p:cNvGrpSpPr/>
          <p:nvPr/>
        </p:nvGrpSpPr>
        <p:grpSpPr>
          <a:xfrm>
            <a:off x="8606689" y="0"/>
            <a:ext cx="573481" cy="6858004"/>
            <a:chOff x="8606689" y="0"/>
            <a:chExt cx="573481" cy="6858004"/>
          </a:xfrm>
        </p:grpSpPr>
        <p:sp>
          <p:nvSpPr>
            <p:cNvPr id="10" name="Прямоугольник 9">
              <a:extLst>
                <a:ext uri="{FF2B5EF4-FFF2-40B4-BE49-F238E27FC236}">
                  <a16:creationId xmlns:a16="http://schemas.microsoft.com/office/drawing/2014/main" id="{A96C3116-9A4B-4BF9-A668-C48A032A5BF8}"/>
                </a:ext>
              </a:extLst>
            </p:cNvPr>
            <p:cNvSpPr/>
            <p:nvPr/>
          </p:nvSpPr>
          <p:spPr>
            <a:xfrm>
              <a:off x="8606689" y="0"/>
              <a:ext cx="50400" cy="6858000"/>
            </a:xfrm>
            <a:prstGeom prst="rect">
              <a:avLst/>
            </a:prstGeom>
            <a:solidFill>
              <a:srgbClr val="9395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" name="Прямоугольник 1">
              <a:extLst>
                <a:ext uri="{FF2B5EF4-FFF2-40B4-BE49-F238E27FC236}">
                  <a16:creationId xmlns:a16="http://schemas.microsoft.com/office/drawing/2014/main" id="{207F15DB-792A-4161-9F27-034CD5AC3E83}"/>
                </a:ext>
              </a:extLst>
            </p:cNvPr>
            <p:cNvSpPr/>
            <p:nvPr/>
          </p:nvSpPr>
          <p:spPr>
            <a:xfrm>
              <a:off x="8651741" y="0"/>
              <a:ext cx="492258" cy="6858004"/>
            </a:xfrm>
            <a:prstGeom prst="rect">
              <a:avLst/>
            </a:prstGeom>
            <a:solidFill>
              <a:srgbClr val="0080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grpSp>
          <p:nvGrpSpPr>
            <p:cNvPr id="16" name="Группа 15">
              <a:extLst>
                <a:ext uri="{FF2B5EF4-FFF2-40B4-BE49-F238E27FC236}">
                  <a16:creationId xmlns:a16="http://schemas.microsoft.com/office/drawing/2014/main" id="{EAA4159A-83E2-476A-8BF2-8E950DBDD04E}"/>
                </a:ext>
              </a:extLst>
            </p:cNvPr>
            <p:cNvGrpSpPr/>
            <p:nvPr/>
          </p:nvGrpSpPr>
          <p:grpSpPr>
            <a:xfrm>
              <a:off x="8615572" y="97490"/>
              <a:ext cx="564598" cy="702810"/>
              <a:chOff x="8516550" y="20743"/>
              <a:chExt cx="604307" cy="738649"/>
            </a:xfrm>
          </p:grpSpPr>
          <p:pic>
            <p:nvPicPr>
              <p:cNvPr id="17" name="Рисунок 16">
                <a:extLst>
                  <a:ext uri="{FF2B5EF4-FFF2-40B4-BE49-F238E27FC236}">
                    <a16:creationId xmlns:a16="http://schemas.microsoft.com/office/drawing/2014/main" id="{F7874333-6671-441C-9BE8-AAEBCE68EBF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biLevel thresh="2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6619"/>
              <a:stretch/>
            </p:blipFill>
            <p:spPr>
              <a:xfrm>
                <a:off x="8623670" y="20743"/>
                <a:ext cx="390066" cy="414618"/>
              </a:xfrm>
              <a:prstGeom prst="rect">
                <a:avLst/>
              </a:prstGeom>
            </p:spPr>
          </p:pic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6EC038E-F993-4C8F-9611-B6864C773B1A}"/>
                  </a:ext>
                </a:extLst>
              </p:cNvPr>
              <p:cNvSpPr txBox="1"/>
              <p:nvPr/>
            </p:nvSpPr>
            <p:spPr>
              <a:xfrm>
                <a:off x="8516550" y="382840"/>
                <a:ext cx="604307" cy="19408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sz="600" b="1" dirty="0">
                    <a:solidFill>
                      <a:schemeClr val="bg1"/>
                    </a:solidFill>
                    <a:latin typeface="Century Gothic" panose="020B0502020202020204" pitchFamily="34" charset="0"/>
                    <a:cs typeface="Times New Roman" panose="02020603050405020304" pitchFamily="18" charset="0"/>
                  </a:rPr>
                  <a:t>unecon.ru</a:t>
                </a:r>
                <a:endParaRPr lang="ru-RU" sz="600" b="1" dirty="0">
                  <a:solidFill>
                    <a:schemeClr val="bg1"/>
                  </a:solidFill>
                  <a:latin typeface="Century Gothic" panose="020B050202020202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2EB4255-931E-45E2-A64D-C544A2300EF7}"/>
                  </a:ext>
                </a:extLst>
              </p:cNvPr>
              <p:cNvSpPr txBox="1"/>
              <p:nvPr/>
            </p:nvSpPr>
            <p:spPr>
              <a:xfrm>
                <a:off x="8516550" y="500615"/>
                <a:ext cx="568367" cy="258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ru-RU" sz="1000" b="1" dirty="0">
                    <a:solidFill>
                      <a:schemeClr val="bg1"/>
                    </a:solidFill>
                    <a:latin typeface="Century Gothic" panose="020B0502020202020204" pitchFamily="34" charset="0"/>
                    <a:cs typeface="Times New Roman" panose="02020603050405020304" pitchFamily="18" charset="0"/>
                  </a:rPr>
                  <a:t>17-22</a:t>
                </a:r>
              </a:p>
            </p:txBody>
          </p:sp>
        </p:grpSp>
      </p:grp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92FC3B52-B8B1-40DC-87E8-F842DBE8F985}"/>
              </a:ext>
            </a:extLst>
          </p:cNvPr>
          <p:cNvSpPr/>
          <p:nvPr/>
        </p:nvSpPr>
        <p:spPr>
          <a:xfrm>
            <a:off x="3553947" y="554079"/>
            <a:ext cx="203613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400" b="1" dirty="0">
                <a:solidFill>
                  <a:srgbClr val="008080"/>
                </a:solidFill>
                <a:latin typeface="Century Gothic" panose="020B0502020202020204" pitchFamily="34" charset="0"/>
              </a:rPr>
              <a:t>И</a:t>
            </a:r>
            <a:r>
              <a:rPr lang="ru-RU" sz="2400" b="1" dirty="0">
                <a:latin typeface="Century Gothic" panose="020B0502020202020204" pitchFamily="34" charset="0"/>
              </a:rPr>
              <a:t>нтерфейс</a:t>
            </a:r>
            <a:endParaRPr lang="ru-RU" sz="2400" b="1" dirty="0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6E0113B3-F106-48BA-8B7C-56170FB9213E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26" t="42677" r="58311" b="17217"/>
          <a:stretch/>
        </p:blipFill>
        <p:spPr bwMode="auto">
          <a:xfrm>
            <a:off x="244805" y="1397180"/>
            <a:ext cx="3973949" cy="4063639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E34D55A-9DEA-4F93-8639-31A45AE1B107}"/>
              </a:ext>
            </a:extLst>
          </p:cNvPr>
          <p:cNvSpPr txBox="1"/>
          <p:nvPr/>
        </p:nvSpPr>
        <p:spPr>
          <a:xfrm>
            <a:off x="4529541" y="1917940"/>
            <a:ext cx="407714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8080"/>
                </a:solidFill>
                <a:latin typeface="Century Gothic" panose="020B0502020202020204" pitchFamily="34" charset="0"/>
              </a:rPr>
              <a:t>Informed, Uninformed </a:t>
            </a:r>
            <a:r>
              <a:rPr lang="en-GB" dirty="0">
                <a:latin typeface="Century Gothic" panose="020B0502020202020204" pitchFamily="34" charset="0"/>
              </a:rPr>
              <a:t>– </a:t>
            </a:r>
            <a:r>
              <a:rPr lang="ru-RU" dirty="0">
                <a:latin typeface="Century Gothic" panose="020B0502020202020204" pitchFamily="34" charset="0"/>
              </a:rPr>
              <a:t>типы агентов;</a:t>
            </a:r>
          </a:p>
          <a:p>
            <a:r>
              <a:rPr lang="en-GB" b="1" dirty="0">
                <a:solidFill>
                  <a:srgbClr val="008080"/>
                </a:solidFill>
                <a:latin typeface="Century Gothic" panose="020B0502020202020204" pitchFamily="34" charset="0"/>
              </a:rPr>
              <a:t>Neighbours</a:t>
            </a:r>
            <a:r>
              <a:rPr lang="en-GB" dirty="0">
                <a:latin typeface="Century Gothic" panose="020B0502020202020204" pitchFamily="34" charset="0"/>
              </a:rPr>
              <a:t> – </a:t>
            </a:r>
            <a:r>
              <a:rPr lang="ru-RU" dirty="0">
                <a:latin typeface="Century Gothic" panose="020B0502020202020204" pitchFamily="34" charset="0"/>
              </a:rPr>
              <a:t>число просматриваемых в округе соседей;</a:t>
            </a:r>
          </a:p>
          <a:p>
            <a:r>
              <a:rPr lang="en-GB" b="1" dirty="0">
                <a:solidFill>
                  <a:srgbClr val="008080"/>
                </a:solidFill>
                <a:latin typeface="Century Gothic" panose="020B0502020202020204" pitchFamily="34" charset="0"/>
              </a:rPr>
              <a:t>Required</a:t>
            </a:r>
            <a:r>
              <a:rPr lang="en-GB" dirty="0">
                <a:latin typeface="Century Gothic" panose="020B0502020202020204" pitchFamily="34" charset="0"/>
              </a:rPr>
              <a:t>– </a:t>
            </a:r>
            <a:r>
              <a:rPr lang="ru-RU" dirty="0">
                <a:latin typeface="Century Gothic" panose="020B0502020202020204" pitchFamily="34" charset="0"/>
              </a:rPr>
              <a:t>число требуемых одинаковых агентов в округе;</a:t>
            </a:r>
          </a:p>
          <a:p>
            <a:r>
              <a:rPr lang="en-GB" b="1" dirty="0">
                <a:solidFill>
                  <a:srgbClr val="008080"/>
                </a:solidFill>
                <a:latin typeface="Century Gothic" panose="020B0502020202020204" pitchFamily="34" charset="0"/>
              </a:rPr>
              <a:t>Tolerance</a:t>
            </a:r>
            <a:r>
              <a:rPr lang="en-GB" dirty="0">
                <a:latin typeface="Century Gothic" panose="020B0502020202020204" pitchFamily="34" charset="0"/>
              </a:rPr>
              <a:t> – </a:t>
            </a:r>
            <a:r>
              <a:rPr lang="ru-RU" dirty="0">
                <a:latin typeface="Century Gothic" panose="020B0502020202020204" pitchFamily="34" charset="0"/>
              </a:rPr>
              <a:t>порог толерантности;</a:t>
            </a:r>
          </a:p>
          <a:p>
            <a:r>
              <a:rPr lang="en-GB" b="1" dirty="0">
                <a:solidFill>
                  <a:srgbClr val="008080"/>
                </a:solidFill>
                <a:latin typeface="Century Gothic" panose="020B0502020202020204" pitchFamily="34" charset="0"/>
              </a:rPr>
              <a:t>Friendly</a:t>
            </a:r>
            <a:r>
              <a:rPr lang="en-GB" dirty="0">
                <a:latin typeface="Century Gothic" panose="020B0502020202020204" pitchFamily="34" charset="0"/>
              </a:rPr>
              <a:t> – </a:t>
            </a:r>
            <a:r>
              <a:rPr lang="ru-RU" dirty="0">
                <a:latin typeface="Century Gothic" panose="020B0502020202020204" pitchFamily="34" charset="0"/>
              </a:rPr>
              <a:t>порог дружелюбности</a:t>
            </a:r>
            <a:r>
              <a:rPr lang="en-GB" dirty="0">
                <a:latin typeface="Century Gothic" panose="020B0502020202020204" pitchFamily="34" charset="0"/>
              </a:rPr>
              <a:t>;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FD25B28-CA05-49F1-8A46-D037036252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2399" y="117201"/>
            <a:ext cx="1212097" cy="1212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264741"/>
      </p:ext>
    </p:extLst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85096571-04BE-485C-9381-DF5D7B8BF516}"/>
              </a:ext>
            </a:extLst>
          </p:cNvPr>
          <p:cNvGrpSpPr/>
          <p:nvPr/>
        </p:nvGrpSpPr>
        <p:grpSpPr>
          <a:xfrm>
            <a:off x="8606689" y="0"/>
            <a:ext cx="573481" cy="6858004"/>
            <a:chOff x="8606689" y="0"/>
            <a:chExt cx="573481" cy="6858004"/>
          </a:xfrm>
        </p:grpSpPr>
        <p:sp>
          <p:nvSpPr>
            <p:cNvPr id="10" name="Прямоугольник 9">
              <a:extLst>
                <a:ext uri="{FF2B5EF4-FFF2-40B4-BE49-F238E27FC236}">
                  <a16:creationId xmlns:a16="http://schemas.microsoft.com/office/drawing/2014/main" id="{A96C3116-9A4B-4BF9-A668-C48A032A5BF8}"/>
                </a:ext>
              </a:extLst>
            </p:cNvPr>
            <p:cNvSpPr/>
            <p:nvPr/>
          </p:nvSpPr>
          <p:spPr>
            <a:xfrm>
              <a:off x="8606689" y="0"/>
              <a:ext cx="50400" cy="6858000"/>
            </a:xfrm>
            <a:prstGeom prst="rect">
              <a:avLst/>
            </a:prstGeom>
            <a:solidFill>
              <a:srgbClr val="9395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" name="Прямоугольник 1">
              <a:extLst>
                <a:ext uri="{FF2B5EF4-FFF2-40B4-BE49-F238E27FC236}">
                  <a16:creationId xmlns:a16="http://schemas.microsoft.com/office/drawing/2014/main" id="{207F15DB-792A-4161-9F27-034CD5AC3E83}"/>
                </a:ext>
              </a:extLst>
            </p:cNvPr>
            <p:cNvSpPr/>
            <p:nvPr/>
          </p:nvSpPr>
          <p:spPr>
            <a:xfrm>
              <a:off x="8651741" y="0"/>
              <a:ext cx="492258" cy="6858004"/>
            </a:xfrm>
            <a:prstGeom prst="rect">
              <a:avLst/>
            </a:prstGeom>
            <a:solidFill>
              <a:srgbClr val="0080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grpSp>
          <p:nvGrpSpPr>
            <p:cNvPr id="16" name="Группа 15">
              <a:extLst>
                <a:ext uri="{FF2B5EF4-FFF2-40B4-BE49-F238E27FC236}">
                  <a16:creationId xmlns:a16="http://schemas.microsoft.com/office/drawing/2014/main" id="{EAA4159A-83E2-476A-8BF2-8E950DBDD04E}"/>
                </a:ext>
              </a:extLst>
            </p:cNvPr>
            <p:cNvGrpSpPr/>
            <p:nvPr/>
          </p:nvGrpSpPr>
          <p:grpSpPr>
            <a:xfrm>
              <a:off x="8615572" y="97490"/>
              <a:ext cx="564598" cy="702810"/>
              <a:chOff x="8516550" y="20743"/>
              <a:chExt cx="604307" cy="738649"/>
            </a:xfrm>
          </p:grpSpPr>
          <p:pic>
            <p:nvPicPr>
              <p:cNvPr id="17" name="Рисунок 16">
                <a:extLst>
                  <a:ext uri="{FF2B5EF4-FFF2-40B4-BE49-F238E27FC236}">
                    <a16:creationId xmlns:a16="http://schemas.microsoft.com/office/drawing/2014/main" id="{F7874333-6671-441C-9BE8-AAEBCE68EBF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biLevel thresh="2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6619"/>
              <a:stretch/>
            </p:blipFill>
            <p:spPr>
              <a:xfrm>
                <a:off x="8623670" y="20743"/>
                <a:ext cx="390066" cy="414618"/>
              </a:xfrm>
              <a:prstGeom prst="rect">
                <a:avLst/>
              </a:prstGeom>
            </p:spPr>
          </p:pic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6EC038E-F993-4C8F-9611-B6864C773B1A}"/>
                  </a:ext>
                </a:extLst>
              </p:cNvPr>
              <p:cNvSpPr txBox="1"/>
              <p:nvPr/>
            </p:nvSpPr>
            <p:spPr>
              <a:xfrm>
                <a:off x="8516550" y="382840"/>
                <a:ext cx="604307" cy="19408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sz="600" b="1" dirty="0">
                    <a:solidFill>
                      <a:schemeClr val="bg1"/>
                    </a:solidFill>
                    <a:latin typeface="Century Gothic" panose="020B0502020202020204" pitchFamily="34" charset="0"/>
                    <a:cs typeface="Times New Roman" panose="02020603050405020304" pitchFamily="18" charset="0"/>
                  </a:rPr>
                  <a:t>unecon.ru</a:t>
                </a:r>
                <a:endParaRPr lang="ru-RU" sz="600" b="1" dirty="0">
                  <a:solidFill>
                    <a:schemeClr val="bg1"/>
                  </a:solidFill>
                  <a:latin typeface="Century Gothic" panose="020B050202020202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2EB4255-931E-45E2-A64D-C544A2300EF7}"/>
                  </a:ext>
                </a:extLst>
              </p:cNvPr>
              <p:cNvSpPr txBox="1"/>
              <p:nvPr/>
            </p:nvSpPr>
            <p:spPr>
              <a:xfrm>
                <a:off x="8516550" y="500615"/>
                <a:ext cx="568367" cy="258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ru-RU" sz="1000" b="1" dirty="0">
                    <a:solidFill>
                      <a:schemeClr val="bg1"/>
                    </a:solidFill>
                    <a:latin typeface="Century Gothic" panose="020B0502020202020204" pitchFamily="34" charset="0"/>
                    <a:cs typeface="Times New Roman" panose="02020603050405020304" pitchFamily="18" charset="0"/>
                  </a:rPr>
                  <a:t>18-22</a:t>
                </a:r>
              </a:p>
            </p:txBody>
          </p:sp>
        </p:grp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FA9FCF14-1353-490D-8923-09858E04699B}"/>
              </a:ext>
            </a:extLst>
          </p:cNvPr>
          <p:cNvSpPr txBox="1"/>
          <p:nvPr/>
        </p:nvSpPr>
        <p:spPr>
          <a:xfrm>
            <a:off x="249058" y="5433134"/>
            <a:ext cx="8299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Century Gothic" panose="020B0502020202020204" pitchFamily="34" charset="0"/>
              </a:rPr>
              <a:t>При старте агентов 50 на 50 добились информированности в 85.6 %</a:t>
            </a:r>
          </a:p>
        </p:txBody>
      </p:sp>
      <p:graphicFrame>
        <p:nvGraphicFramePr>
          <p:cNvPr id="11" name="Диаграмма 10">
            <a:extLst>
              <a:ext uri="{FF2B5EF4-FFF2-40B4-BE49-F238E27FC236}">
                <a16:creationId xmlns:a16="http://schemas.microsoft.com/office/drawing/2014/main" id="{46284B2B-14E0-44D1-A3A1-0D8AF104AC6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05843387"/>
              </p:ext>
            </p:extLst>
          </p:nvPr>
        </p:nvGraphicFramePr>
        <p:xfrm>
          <a:off x="-784194" y="1055534"/>
          <a:ext cx="60960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3" name="Диаграмма 22">
            <a:extLst>
              <a:ext uri="{FF2B5EF4-FFF2-40B4-BE49-F238E27FC236}">
                <a16:creationId xmlns:a16="http://schemas.microsoft.com/office/drawing/2014/main" id="{465DB0F3-7483-4A99-9F00-CC246B3B51E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19588354"/>
              </p:ext>
            </p:extLst>
          </p:nvPr>
        </p:nvGraphicFramePr>
        <p:xfrm>
          <a:off x="3352800" y="1055534"/>
          <a:ext cx="60960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F6A2F15F-6826-468A-97C7-34D004190BFE}"/>
              </a:ext>
            </a:extLst>
          </p:cNvPr>
          <p:cNvSpPr/>
          <p:nvPr/>
        </p:nvSpPr>
        <p:spPr>
          <a:xfrm>
            <a:off x="3589215" y="554079"/>
            <a:ext cx="196560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400" b="1" dirty="0">
                <a:solidFill>
                  <a:srgbClr val="008080"/>
                </a:solidFill>
                <a:latin typeface="Century Gothic" panose="020B0502020202020204" pitchFamily="34" charset="0"/>
              </a:rPr>
              <a:t>Р</a:t>
            </a:r>
            <a:r>
              <a:rPr lang="ru-RU" sz="2400" b="1" dirty="0">
                <a:latin typeface="Century Gothic" panose="020B0502020202020204" pitchFamily="34" charset="0"/>
              </a:rPr>
              <a:t>езультаты</a:t>
            </a:r>
            <a:endParaRPr lang="ru-RU" sz="2400" b="1" dirty="0"/>
          </a:p>
        </p:txBody>
      </p:sp>
    </p:spTree>
    <p:extLst>
      <p:ext uri="{BB962C8B-B14F-4D97-AF65-F5344CB8AC3E}">
        <p14:creationId xmlns:p14="http://schemas.microsoft.com/office/powerpoint/2010/main" val="2504041745"/>
      </p:ext>
    </p:extLst>
  </p:cSld>
  <p:clrMapOvr>
    <a:masterClrMapping/>
  </p:clrMapOvr>
  <p:transition spd="slow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85096571-04BE-485C-9381-DF5D7B8BF516}"/>
              </a:ext>
            </a:extLst>
          </p:cNvPr>
          <p:cNvGrpSpPr/>
          <p:nvPr/>
        </p:nvGrpSpPr>
        <p:grpSpPr>
          <a:xfrm>
            <a:off x="8606689" y="0"/>
            <a:ext cx="573481" cy="6858004"/>
            <a:chOff x="8606689" y="0"/>
            <a:chExt cx="573481" cy="6858004"/>
          </a:xfrm>
        </p:grpSpPr>
        <p:sp>
          <p:nvSpPr>
            <p:cNvPr id="10" name="Прямоугольник 9">
              <a:extLst>
                <a:ext uri="{FF2B5EF4-FFF2-40B4-BE49-F238E27FC236}">
                  <a16:creationId xmlns:a16="http://schemas.microsoft.com/office/drawing/2014/main" id="{A96C3116-9A4B-4BF9-A668-C48A032A5BF8}"/>
                </a:ext>
              </a:extLst>
            </p:cNvPr>
            <p:cNvSpPr/>
            <p:nvPr/>
          </p:nvSpPr>
          <p:spPr>
            <a:xfrm>
              <a:off x="8606689" y="0"/>
              <a:ext cx="50400" cy="6858000"/>
            </a:xfrm>
            <a:prstGeom prst="rect">
              <a:avLst/>
            </a:prstGeom>
            <a:solidFill>
              <a:srgbClr val="9395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" name="Прямоугольник 1">
              <a:extLst>
                <a:ext uri="{FF2B5EF4-FFF2-40B4-BE49-F238E27FC236}">
                  <a16:creationId xmlns:a16="http://schemas.microsoft.com/office/drawing/2014/main" id="{207F15DB-792A-4161-9F27-034CD5AC3E83}"/>
                </a:ext>
              </a:extLst>
            </p:cNvPr>
            <p:cNvSpPr/>
            <p:nvPr/>
          </p:nvSpPr>
          <p:spPr>
            <a:xfrm>
              <a:off x="8651741" y="0"/>
              <a:ext cx="492258" cy="6858004"/>
            </a:xfrm>
            <a:prstGeom prst="rect">
              <a:avLst/>
            </a:prstGeom>
            <a:solidFill>
              <a:srgbClr val="0080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grpSp>
          <p:nvGrpSpPr>
            <p:cNvPr id="16" name="Группа 15">
              <a:extLst>
                <a:ext uri="{FF2B5EF4-FFF2-40B4-BE49-F238E27FC236}">
                  <a16:creationId xmlns:a16="http://schemas.microsoft.com/office/drawing/2014/main" id="{EAA4159A-83E2-476A-8BF2-8E950DBDD04E}"/>
                </a:ext>
              </a:extLst>
            </p:cNvPr>
            <p:cNvGrpSpPr/>
            <p:nvPr/>
          </p:nvGrpSpPr>
          <p:grpSpPr>
            <a:xfrm>
              <a:off x="8615572" y="97490"/>
              <a:ext cx="564598" cy="702810"/>
              <a:chOff x="8516550" y="20743"/>
              <a:chExt cx="604307" cy="738649"/>
            </a:xfrm>
          </p:grpSpPr>
          <p:pic>
            <p:nvPicPr>
              <p:cNvPr id="17" name="Рисунок 16">
                <a:extLst>
                  <a:ext uri="{FF2B5EF4-FFF2-40B4-BE49-F238E27FC236}">
                    <a16:creationId xmlns:a16="http://schemas.microsoft.com/office/drawing/2014/main" id="{F7874333-6671-441C-9BE8-AAEBCE68EBF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biLevel thresh="2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6619"/>
              <a:stretch/>
            </p:blipFill>
            <p:spPr>
              <a:xfrm>
                <a:off x="8623670" y="20743"/>
                <a:ext cx="390066" cy="414618"/>
              </a:xfrm>
              <a:prstGeom prst="rect">
                <a:avLst/>
              </a:prstGeom>
            </p:spPr>
          </p:pic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6EC038E-F993-4C8F-9611-B6864C773B1A}"/>
                  </a:ext>
                </a:extLst>
              </p:cNvPr>
              <p:cNvSpPr txBox="1"/>
              <p:nvPr/>
            </p:nvSpPr>
            <p:spPr>
              <a:xfrm>
                <a:off x="8516550" y="382840"/>
                <a:ext cx="604307" cy="19408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sz="600" b="1" dirty="0">
                    <a:solidFill>
                      <a:schemeClr val="bg1"/>
                    </a:solidFill>
                    <a:latin typeface="Century Gothic" panose="020B0502020202020204" pitchFamily="34" charset="0"/>
                    <a:cs typeface="Times New Roman" panose="02020603050405020304" pitchFamily="18" charset="0"/>
                  </a:rPr>
                  <a:t>unecon.ru</a:t>
                </a:r>
                <a:endParaRPr lang="ru-RU" sz="600" b="1" dirty="0">
                  <a:solidFill>
                    <a:schemeClr val="bg1"/>
                  </a:solidFill>
                  <a:latin typeface="Century Gothic" panose="020B050202020202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2EB4255-931E-45E2-A64D-C544A2300EF7}"/>
                  </a:ext>
                </a:extLst>
              </p:cNvPr>
              <p:cNvSpPr txBox="1"/>
              <p:nvPr/>
            </p:nvSpPr>
            <p:spPr>
              <a:xfrm>
                <a:off x="8516550" y="500615"/>
                <a:ext cx="568367" cy="258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ru-RU" sz="1000" b="1" dirty="0">
                    <a:solidFill>
                      <a:schemeClr val="bg1"/>
                    </a:solidFill>
                    <a:latin typeface="Century Gothic" panose="020B0502020202020204" pitchFamily="34" charset="0"/>
                    <a:cs typeface="Times New Roman" panose="02020603050405020304" pitchFamily="18" charset="0"/>
                  </a:rPr>
                  <a:t>19-22</a:t>
                </a:r>
              </a:p>
            </p:txBody>
          </p:sp>
        </p:grpSp>
      </p:grp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92FC3B52-B8B1-40DC-87E8-F842DBE8F985}"/>
              </a:ext>
            </a:extLst>
          </p:cNvPr>
          <p:cNvSpPr/>
          <p:nvPr/>
        </p:nvSpPr>
        <p:spPr>
          <a:xfrm>
            <a:off x="3589215" y="554079"/>
            <a:ext cx="196560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400" b="1" dirty="0">
                <a:solidFill>
                  <a:srgbClr val="008080"/>
                </a:solidFill>
                <a:latin typeface="Century Gothic" panose="020B0502020202020204" pitchFamily="34" charset="0"/>
              </a:rPr>
              <a:t>Р</a:t>
            </a:r>
            <a:r>
              <a:rPr lang="ru-RU" sz="2400" b="1" dirty="0">
                <a:latin typeface="Century Gothic" panose="020B0502020202020204" pitchFamily="34" charset="0"/>
              </a:rPr>
              <a:t>езультаты</a:t>
            </a:r>
            <a:endParaRPr lang="ru-RU" sz="2400" b="1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1A71503-9861-4F8E-AE9E-9EEB4062D5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224" t="27865" r="49029" b="12588"/>
          <a:stretch/>
        </p:blipFill>
        <p:spPr>
          <a:xfrm>
            <a:off x="1928965" y="1216404"/>
            <a:ext cx="4822080" cy="5087517"/>
          </a:xfrm>
          <a:prstGeom prst="rect">
            <a:avLst/>
          </a:prstGeom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41133789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E341AC13-C231-41D0-B149-CC4E7A6FBFDD}"/>
              </a:ext>
            </a:extLst>
          </p:cNvPr>
          <p:cNvSpPr/>
          <p:nvPr/>
        </p:nvSpPr>
        <p:spPr>
          <a:xfrm>
            <a:off x="481265" y="1575827"/>
            <a:ext cx="7810151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000" b="1" dirty="0">
                <a:solidFill>
                  <a:srgbClr val="008080"/>
                </a:solidFill>
                <a:latin typeface="Century Gothic" panose="020B0502020202020204" pitchFamily="34" charset="0"/>
              </a:rPr>
              <a:t>К</a:t>
            </a:r>
            <a:r>
              <a:rPr lang="ru-RU" sz="4000" b="1" dirty="0">
                <a:latin typeface="Century Gothic" panose="020B0502020202020204" pitchFamily="34" charset="0"/>
              </a:rPr>
              <a:t>урсовая</a:t>
            </a:r>
            <a:r>
              <a:rPr lang="ru-RU" sz="4000" b="1" dirty="0">
                <a:solidFill>
                  <a:srgbClr val="008080"/>
                </a:solidFill>
                <a:latin typeface="Century Gothic" panose="020B0502020202020204" pitchFamily="34" charset="0"/>
              </a:rPr>
              <a:t> </a:t>
            </a:r>
            <a:r>
              <a:rPr lang="ru-RU" sz="4000" b="1" dirty="0">
                <a:latin typeface="Century Gothic" panose="020B0502020202020204" pitchFamily="34" charset="0"/>
              </a:rPr>
              <a:t>работа</a:t>
            </a:r>
          </a:p>
          <a:p>
            <a:pPr algn="ctr"/>
            <a:r>
              <a:rPr lang="ru-RU" sz="2400" b="1" dirty="0">
                <a:latin typeface="Century Gothic" panose="020B0502020202020204" pitchFamily="34" charset="0"/>
              </a:rPr>
              <a:t>Реализация агентно-ориентированных моделей</a:t>
            </a:r>
          </a:p>
          <a:p>
            <a:pPr algn="ctr"/>
            <a:r>
              <a:rPr lang="ru-RU" sz="2400" b="1" dirty="0">
                <a:latin typeface="Century Gothic" panose="020B0502020202020204" pitchFamily="34" charset="0"/>
              </a:rPr>
              <a:t>на языке </a:t>
            </a:r>
            <a:r>
              <a:rPr lang="en-GB" sz="2400" b="1" dirty="0">
                <a:latin typeface="Century Gothic" panose="020B0502020202020204" pitchFamily="34" charset="0"/>
              </a:rPr>
              <a:t>Python</a:t>
            </a:r>
            <a:endParaRPr lang="ru-RU" sz="2400" b="1" dirty="0"/>
          </a:p>
        </p:txBody>
      </p:sp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4F7D5C1A-49D9-4A7C-AA04-D445AB019599}"/>
              </a:ext>
            </a:extLst>
          </p:cNvPr>
          <p:cNvGrpSpPr/>
          <p:nvPr/>
        </p:nvGrpSpPr>
        <p:grpSpPr>
          <a:xfrm>
            <a:off x="3879541" y="0"/>
            <a:ext cx="5300629" cy="6858004"/>
            <a:chOff x="3879541" y="0"/>
            <a:chExt cx="5300629" cy="6858004"/>
          </a:xfrm>
        </p:grpSpPr>
        <p:grpSp>
          <p:nvGrpSpPr>
            <p:cNvPr id="3" name="Группа 2">
              <a:extLst>
                <a:ext uri="{FF2B5EF4-FFF2-40B4-BE49-F238E27FC236}">
                  <a16:creationId xmlns:a16="http://schemas.microsoft.com/office/drawing/2014/main" id="{85096571-04BE-485C-9381-DF5D7B8BF516}"/>
                </a:ext>
              </a:extLst>
            </p:cNvPr>
            <p:cNvGrpSpPr/>
            <p:nvPr/>
          </p:nvGrpSpPr>
          <p:grpSpPr>
            <a:xfrm>
              <a:off x="8606689" y="0"/>
              <a:ext cx="573481" cy="6858004"/>
              <a:chOff x="8606689" y="0"/>
              <a:chExt cx="573481" cy="6858004"/>
            </a:xfrm>
          </p:grpSpPr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A96C3116-9A4B-4BF9-A668-C48A032A5BF8}"/>
                  </a:ext>
                </a:extLst>
              </p:cNvPr>
              <p:cNvSpPr/>
              <p:nvPr/>
            </p:nvSpPr>
            <p:spPr>
              <a:xfrm>
                <a:off x="8606689" y="0"/>
                <a:ext cx="50400" cy="6858000"/>
              </a:xfrm>
              <a:prstGeom prst="rect">
                <a:avLst/>
              </a:prstGeom>
              <a:solidFill>
                <a:srgbClr val="93959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2" name="Прямоугольник 1">
                <a:extLst>
                  <a:ext uri="{FF2B5EF4-FFF2-40B4-BE49-F238E27FC236}">
                    <a16:creationId xmlns:a16="http://schemas.microsoft.com/office/drawing/2014/main" id="{207F15DB-792A-4161-9F27-034CD5AC3E83}"/>
                  </a:ext>
                </a:extLst>
              </p:cNvPr>
              <p:cNvSpPr/>
              <p:nvPr/>
            </p:nvSpPr>
            <p:spPr>
              <a:xfrm>
                <a:off x="8651741" y="0"/>
                <a:ext cx="492258" cy="6858004"/>
              </a:xfrm>
              <a:prstGeom prst="rect">
                <a:avLst/>
              </a:prstGeom>
              <a:solidFill>
                <a:srgbClr val="0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grpSp>
            <p:nvGrpSpPr>
              <p:cNvPr id="16" name="Группа 15">
                <a:extLst>
                  <a:ext uri="{FF2B5EF4-FFF2-40B4-BE49-F238E27FC236}">
                    <a16:creationId xmlns:a16="http://schemas.microsoft.com/office/drawing/2014/main" id="{EAA4159A-83E2-476A-8BF2-8E950DBDD04E}"/>
                  </a:ext>
                </a:extLst>
              </p:cNvPr>
              <p:cNvGrpSpPr/>
              <p:nvPr/>
            </p:nvGrpSpPr>
            <p:grpSpPr>
              <a:xfrm>
                <a:off x="8615572" y="97490"/>
                <a:ext cx="564598" cy="702810"/>
                <a:chOff x="8516550" y="20743"/>
                <a:chExt cx="604307" cy="738649"/>
              </a:xfrm>
            </p:grpSpPr>
            <p:pic>
              <p:nvPicPr>
                <p:cNvPr id="17" name="Рисунок 16">
                  <a:extLst>
                    <a:ext uri="{FF2B5EF4-FFF2-40B4-BE49-F238E27FC236}">
                      <a16:creationId xmlns:a16="http://schemas.microsoft.com/office/drawing/2014/main" id="{F7874333-6671-441C-9BE8-AAEBCE68EBF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 cstate="print">
                  <a:biLevel thresh="25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16619"/>
                <a:stretch/>
              </p:blipFill>
              <p:spPr>
                <a:xfrm>
                  <a:off x="8623670" y="20743"/>
                  <a:ext cx="390066" cy="414618"/>
                </a:xfrm>
                <a:prstGeom prst="rect">
                  <a:avLst/>
                </a:prstGeom>
              </p:spPr>
            </p:pic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6EC038E-F993-4C8F-9611-B6864C773B1A}"/>
                    </a:ext>
                  </a:extLst>
                </p:cNvPr>
                <p:cNvSpPr txBox="1"/>
                <p:nvPr/>
              </p:nvSpPr>
              <p:spPr>
                <a:xfrm>
                  <a:off x="8516550" y="382840"/>
                  <a:ext cx="604307" cy="194083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r>
                    <a:rPr lang="en-US" sz="600" b="1" dirty="0">
                      <a:solidFill>
                        <a:schemeClr val="bg1"/>
                      </a:solidFill>
                      <a:latin typeface="Century Gothic" panose="020B0502020202020204" pitchFamily="34" charset="0"/>
                      <a:cs typeface="Times New Roman" panose="02020603050405020304" pitchFamily="18" charset="0"/>
                    </a:rPr>
                    <a:t>unecon.ru</a:t>
                  </a:r>
                  <a:endParaRPr lang="ru-RU" sz="600" b="1" dirty="0">
                    <a:solidFill>
                      <a:schemeClr val="bg1"/>
                    </a:solidFill>
                    <a:latin typeface="Century Gothic" panose="020B0502020202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F2EB4255-931E-45E2-A64D-C544A2300EF7}"/>
                    </a:ext>
                  </a:extLst>
                </p:cNvPr>
                <p:cNvSpPr txBox="1"/>
                <p:nvPr/>
              </p:nvSpPr>
              <p:spPr>
                <a:xfrm>
                  <a:off x="8516550" y="500615"/>
                  <a:ext cx="568367" cy="258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ru-RU" sz="1000" b="1" dirty="0">
                      <a:solidFill>
                        <a:schemeClr val="bg1"/>
                      </a:solidFill>
                      <a:latin typeface="Century Gothic" panose="020B0502020202020204" pitchFamily="34" charset="0"/>
                      <a:cs typeface="Times New Roman" panose="02020603050405020304" pitchFamily="18" charset="0"/>
                    </a:rPr>
                    <a:t>02-22</a:t>
                  </a:r>
                </a:p>
              </p:txBody>
            </p:sp>
          </p:grp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C5B28C4-88B9-431F-8458-7273803B957D}"/>
                </a:ext>
              </a:extLst>
            </p:cNvPr>
            <p:cNvSpPr txBox="1"/>
            <p:nvPr/>
          </p:nvSpPr>
          <p:spPr>
            <a:xfrm>
              <a:off x="3879541" y="3383396"/>
              <a:ext cx="4727147" cy="2498184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just">
                <a:lnSpc>
                  <a:spcPts val="1800"/>
                </a:lnSpc>
                <a:spcBef>
                  <a:spcPts val="51"/>
                </a:spcBef>
                <a:spcAft>
                  <a:spcPts val="51"/>
                </a:spcAft>
              </a:pPr>
              <a:r>
                <a:rPr lang="ru-RU" sz="1400" dirty="0">
                  <a:latin typeface="Century Gothic" panose="020B0502020202020204" pitchFamily="34" charset="0"/>
                  <a:cs typeface="Times New Roman" panose="02020603050405020304" pitchFamily="18" charset="0"/>
                </a:rPr>
                <a:t>БАКАЛАВРИАТ</a:t>
              </a:r>
              <a:endParaRPr lang="en-US" sz="1400" dirty="0">
                <a:latin typeface="Century Gothic" panose="020B0502020202020204" pitchFamily="34" charset="0"/>
                <a:cs typeface="Times New Roman" panose="02020603050405020304" pitchFamily="18" charset="0"/>
              </a:endParaRPr>
            </a:p>
            <a:p>
              <a:pPr>
                <a:lnSpc>
                  <a:spcPts val="1800"/>
                </a:lnSpc>
                <a:spcBef>
                  <a:spcPts val="51"/>
                </a:spcBef>
                <a:spcAft>
                  <a:spcPts val="51"/>
                </a:spcAft>
              </a:pPr>
              <a:r>
                <a:rPr lang="ru-RU" sz="1400" dirty="0">
                  <a:latin typeface="Century Gothic" panose="020B0502020202020204" pitchFamily="34" charset="0"/>
                  <a:cs typeface="Times New Roman" panose="02020603050405020304" pitchFamily="18" charset="0"/>
                </a:rPr>
                <a:t>Факультет информатики и прикладной математики</a:t>
              </a:r>
            </a:p>
            <a:p>
              <a:pPr>
                <a:lnSpc>
                  <a:spcPts val="1800"/>
                </a:lnSpc>
                <a:spcBef>
                  <a:spcPts val="51"/>
                </a:spcBef>
                <a:spcAft>
                  <a:spcPts val="51"/>
                </a:spcAft>
              </a:pPr>
              <a:r>
                <a:rPr lang="ru-RU" sz="1400" dirty="0">
                  <a:latin typeface="Century Gothic" panose="020B0502020202020204" pitchFamily="34" charset="0"/>
                  <a:cs typeface="Times New Roman" panose="02020603050405020304" pitchFamily="18" charset="0"/>
                </a:rPr>
                <a:t>Кафедра прикладной математики и экономико-математических методов</a:t>
              </a:r>
            </a:p>
            <a:p>
              <a:pPr>
                <a:lnSpc>
                  <a:spcPts val="1800"/>
                </a:lnSpc>
                <a:spcBef>
                  <a:spcPts val="51"/>
                </a:spcBef>
                <a:spcAft>
                  <a:spcPts val="51"/>
                </a:spcAft>
              </a:pPr>
              <a:r>
                <a:rPr lang="ru-RU" sz="1400" dirty="0">
                  <a:latin typeface="Century Gothic" panose="020B0502020202020204" pitchFamily="34" charset="0"/>
                  <a:cs typeface="Times New Roman" panose="02020603050405020304" pitchFamily="18" charset="0"/>
                </a:rPr>
                <a:t>Направление подготовки</a:t>
              </a:r>
              <a:r>
                <a:rPr lang="en-US" sz="1400" dirty="0">
                  <a:latin typeface="Century Gothic" panose="020B0502020202020204" pitchFamily="34" charset="0"/>
                  <a:cs typeface="Times New Roman" panose="02020603050405020304" pitchFamily="18" charset="0"/>
                </a:rPr>
                <a:t>: </a:t>
              </a:r>
              <a:r>
                <a:rPr lang="ru-RU" sz="1400" dirty="0">
                  <a:latin typeface="Century Gothic" panose="020B0502020202020204" pitchFamily="34" charset="0"/>
                  <a:cs typeface="Times New Roman" panose="02020603050405020304" pitchFamily="18" charset="0"/>
                </a:rPr>
                <a:t>01</a:t>
              </a:r>
              <a:r>
                <a:rPr lang="en-US" sz="1400" dirty="0">
                  <a:latin typeface="Century Gothic" panose="020B0502020202020204" pitchFamily="34" charset="0"/>
                  <a:cs typeface="Times New Roman" panose="02020603050405020304" pitchFamily="18" charset="0"/>
                </a:rPr>
                <a:t>.03.0</a:t>
              </a:r>
              <a:r>
                <a:rPr lang="ru-RU" sz="1400" dirty="0">
                  <a:latin typeface="Century Gothic" panose="020B0502020202020204" pitchFamily="34" charset="0"/>
                  <a:cs typeface="Times New Roman" panose="02020603050405020304" pitchFamily="18" charset="0"/>
                </a:rPr>
                <a:t>2</a:t>
              </a:r>
              <a:br>
                <a:rPr lang="ru-RU" sz="1400" dirty="0">
                  <a:latin typeface="Century Gothic" panose="020B0502020202020204" pitchFamily="34" charset="0"/>
                  <a:cs typeface="Times New Roman" panose="02020603050405020304" pitchFamily="18" charset="0"/>
                </a:rPr>
              </a:br>
              <a:r>
                <a:rPr lang="ru-RU" sz="1400" dirty="0">
                  <a:latin typeface="Century Gothic" panose="020B0502020202020204" pitchFamily="34" charset="0"/>
                  <a:cs typeface="Times New Roman" panose="02020603050405020304" pitchFamily="18" charset="0"/>
                </a:rPr>
                <a:t>Группа</a:t>
              </a:r>
              <a:r>
                <a:rPr lang="en-US" sz="1400" dirty="0">
                  <a:latin typeface="Century Gothic" panose="020B0502020202020204" pitchFamily="34" charset="0"/>
                  <a:cs typeface="Times New Roman" panose="02020603050405020304" pitchFamily="18" charset="0"/>
                </a:rPr>
                <a:t>:</a:t>
              </a:r>
              <a:r>
                <a:rPr lang="ru-RU" sz="1400" dirty="0">
                  <a:latin typeface="Century Gothic" panose="020B0502020202020204" pitchFamily="34" charset="0"/>
                  <a:cs typeface="Times New Roman" panose="02020603050405020304" pitchFamily="18" charset="0"/>
                </a:rPr>
                <a:t> ПМ – 1801</a:t>
              </a:r>
            </a:p>
            <a:p>
              <a:pPr algn="just">
                <a:lnSpc>
                  <a:spcPts val="1800"/>
                </a:lnSpc>
                <a:spcBef>
                  <a:spcPts val="51"/>
                </a:spcBef>
                <a:spcAft>
                  <a:spcPts val="51"/>
                </a:spcAft>
              </a:pPr>
              <a:r>
                <a:rPr lang="ru-RU" sz="1400" dirty="0">
                  <a:latin typeface="Century Gothic" panose="020B0502020202020204" pitchFamily="34" charset="0"/>
                  <a:cs typeface="Times New Roman" panose="02020603050405020304" pitchFamily="18" charset="0"/>
                </a:rPr>
                <a:t>Студенты</a:t>
              </a:r>
              <a:r>
                <a:rPr lang="en-US" sz="1400" dirty="0">
                  <a:latin typeface="Century Gothic" panose="020B0502020202020204" pitchFamily="34" charset="0"/>
                  <a:cs typeface="Times New Roman" panose="02020603050405020304" pitchFamily="18" charset="0"/>
                </a:rPr>
                <a:t>:</a:t>
              </a:r>
              <a:r>
                <a:rPr lang="ru-RU" sz="1400" dirty="0">
                  <a:latin typeface="Century Gothic" panose="020B0502020202020204" pitchFamily="34" charset="0"/>
                  <a:cs typeface="Times New Roman" panose="02020603050405020304" pitchFamily="18" charset="0"/>
                </a:rPr>
                <a:t> Кирилл Захаров, Даниил Соболев</a:t>
              </a:r>
            </a:p>
            <a:p>
              <a:pPr>
                <a:lnSpc>
                  <a:spcPts val="1800"/>
                </a:lnSpc>
              </a:pPr>
              <a:endParaRPr lang="ru-RU" sz="1400" dirty="0">
                <a:latin typeface="Century Gothic" panose="020B0502020202020204" pitchFamily="34" charset="0"/>
                <a:cs typeface="Times New Roman" panose="02020603050405020304" pitchFamily="18" charset="0"/>
              </a:endParaRPr>
            </a:p>
            <a:p>
              <a:pPr>
                <a:lnSpc>
                  <a:spcPts val="1800"/>
                </a:lnSpc>
              </a:pPr>
              <a:r>
                <a:rPr lang="ru-RU" sz="1400" dirty="0">
                  <a:latin typeface="Century Gothic" panose="020B0502020202020204" pitchFamily="34" charset="0"/>
                  <a:cs typeface="Times New Roman" panose="02020603050405020304" pitchFamily="18" charset="0"/>
                </a:rPr>
                <a:t>Лектор</a:t>
              </a:r>
              <a:r>
                <a:rPr lang="en-US" sz="1400" dirty="0">
                  <a:latin typeface="Century Gothic" panose="020B0502020202020204" pitchFamily="34" charset="0"/>
                  <a:cs typeface="Times New Roman" panose="02020603050405020304" pitchFamily="18" charset="0"/>
                </a:rPr>
                <a:t>:</a:t>
              </a:r>
              <a:r>
                <a:rPr lang="ru-RU" sz="1400" dirty="0">
                  <a:latin typeface="Century Gothic" panose="020B0502020202020204" pitchFamily="34" charset="0"/>
                  <a:cs typeface="Times New Roman" panose="02020603050405020304" pitchFamily="18" charset="0"/>
                </a:rPr>
                <a:t> ст. преподаватель</a:t>
              </a:r>
              <a:r>
                <a:rPr lang="en-GB" sz="1400" dirty="0">
                  <a:latin typeface="Century Gothic" panose="020B0502020202020204" pitchFamily="34" charset="0"/>
                  <a:cs typeface="Times New Roman" panose="02020603050405020304" pitchFamily="18" charset="0"/>
                </a:rPr>
                <a:t>, </a:t>
              </a:r>
              <a:r>
                <a:rPr lang="ru-RU" sz="1400" dirty="0">
                  <a:latin typeface="Century Gothic" panose="020B0502020202020204" pitchFamily="34" charset="0"/>
                  <a:cs typeface="Times New Roman" panose="02020603050405020304" pitchFamily="18" charset="0"/>
                </a:rPr>
                <a:t>Д.Ю. Федоров</a:t>
              </a:r>
            </a:p>
          </p:txBody>
        </p:sp>
      </p:grpSp>
      <p:cxnSp>
        <p:nvCxnSpPr>
          <p:cNvPr id="22" name="Прямая соединительная линия 21">
            <a:extLst>
              <a:ext uri="{FF2B5EF4-FFF2-40B4-BE49-F238E27FC236}">
                <a16:creationId xmlns:a16="http://schemas.microsoft.com/office/drawing/2014/main" id="{F07096AC-7D1B-49A9-AB14-FCE00252EC75}"/>
              </a:ext>
            </a:extLst>
          </p:cNvPr>
          <p:cNvCxnSpPr>
            <a:cxnSpLocks/>
          </p:cNvCxnSpPr>
          <p:nvPr/>
        </p:nvCxnSpPr>
        <p:spPr>
          <a:xfrm>
            <a:off x="3970421" y="5474367"/>
            <a:ext cx="4490052" cy="0"/>
          </a:xfrm>
          <a:prstGeom prst="line">
            <a:avLst/>
          </a:prstGeom>
          <a:ln>
            <a:solidFill>
              <a:srgbClr val="008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3569099"/>
      </p:ext>
    </p:extLst>
  </p:cSld>
  <p:clrMapOvr>
    <a:masterClrMapping/>
  </p:clrMapOvr>
  <p:transition spd="slow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85096571-04BE-485C-9381-DF5D7B8BF516}"/>
              </a:ext>
            </a:extLst>
          </p:cNvPr>
          <p:cNvGrpSpPr/>
          <p:nvPr/>
        </p:nvGrpSpPr>
        <p:grpSpPr>
          <a:xfrm>
            <a:off x="8606689" y="0"/>
            <a:ext cx="573481" cy="6858004"/>
            <a:chOff x="8606689" y="0"/>
            <a:chExt cx="573481" cy="6858004"/>
          </a:xfrm>
        </p:grpSpPr>
        <p:sp>
          <p:nvSpPr>
            <p:cNvPr id="10" name="Прямоугольник 9">
              <a:extLst>
                <a:ext uri="{FF2B5EF4-FFF2-40B4-BE49-F238E27FC236}">
                  <a16:creationId xmlns:a16="http://schemas.microsoft.com/office/drawing/2014/main" id="{A96C3116-9A4B-4BF9-A668-C48A032A5BF8}"/>
                </a:ext>
              </a:extLst>
            </p:cNvPr>
            <p:cNvSpPr/>
            <p:nvPr/>
          </p:nvSpPr>
          <p:spPr>
            <a:xfrm>
              <a:off x="8606689" y="0"/>
              <a:ext cx="50400" cy="6858000"/>
            </a:xfrm>
            <a:prstGeom prst="rect">
              <a:avLst/>
            </a:prstGeom>
            <a:solidFill>
              <a:srgbClr val="9395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" name="Прямоугольник 1">
              <a:extLst>
                <a:ext uri="{FF2B5EF4-FFF2-40B4-BE49-F238E27FC236}">
                  <a16:creationId xmlns:a16="http://schemas.microsoft.com/office/drawing/2014/main" id="{207F15DB-792A-4161-9F27-034CD5AC3E83}"/>
                </a:ext>
              </a:extLst>
            </p:cNvPr>
            <p:cNvSpPr/>
            <p:nvPr/>
          </p:nvSpPr>
          <p:spPr>
            <a:xfrm>
              <a:off x="8651741" y="0"/>
              <a:ext cx="492258" cy="6858004"/>
            </a:xfrm>
            <a:prstGeom prst="rect">
              <a:avLst/>
            </a:prstGeom>
            <a:solidFill>
              <a:srgbClr val="0080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grpSp>
          <p:nvGrpSpPr>
            <p:cNvPr id="16" name="Группа 15">
              <a:extLst>
                <a:ext uri="{FF2B5EF4-FFF2-40B4-BE49-F238E27FC236}">
                  <a16:creationId xmlns:a16="http://schemas.microsoft.com/office/drawing/2014/main" id="{EAA4159A-83E2-476A-8BF2-8E950DBDD04E}"/>
                </a:ext>
              </a:extLst>
            </p:cNvPr>
            <p:cNvGrpSpPr/>
            <p:nvPr/>
          </p:nvGrpSpPr>
          <p:grpSpPr>
            <a:xfrm>
              <a:off x="8615572" y="97490"/>
              <a:ext cx="564598" cy="702810"/>
              <a:chOff x="8516550" y="20743"/>
              <a:chExt cx="604307" cy="738649"/>
            </a:xfrm>
          </p:grpSpPr>
          <p:pic>
            <p:nvPicPr>
              <p:cNvPr id="17" name="Рисунок 16">
                <a:extLst>
                  <a:ext uri="{FF2B5EF4-FFF2-40B4-BE49-F238E27FC236}">
                    <a16:creationId xmlns:a16="http://schemas.microsoft.com/office/drawing/2014/main" id="{F7874333-6671-441C-9BE8-AAEBCE68EBF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biLevel thresh="2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6619"/>
              <a:stretch/>
            </p:blipFill>
            <p:spPr>
              <a:xfrm>
                <a:off x="8623670" y="20743"/>
                <a:ext cx="390066" cy="414618"/>
              </a:xfrm>
              <a:prstGeom prst="rect">
                <a:avLst/>
              </a:prstGeom>
            </p:spPr>
          </p:pic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6EC038E-F993-4C8F-9611-B6864C773B1A}"/>
                  </a:ext>
                </a:extLst>
              </p:cNvPr>
              <p:cNvSpPr txBox="1"/>
              <p:nvPr/>
            </p:nvSpPr>
            <p:spPr>
              <a:xfrm>
                <a:off x="8516550" y="382840"/>
                <a:ext cx="604307" cy="19408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sz="600" b="1" dirty="0">
                    <a:solidFill>
                      <a:schemeClr val="bg1"/>
                    </a:solidFill>
                    <a:latin typeface="Century Gothic" panose="020B0502020202020204" pitchFamily="34" charset="0"/>
                    <a:cs typeface="Times New Roman" panose="02020603050405020304" pitchFamily="18" charset="0"/>
                  </a:rPr>
                  <a:t>unecon.ru</a:t>
                </a:r>
                <a:endParaRPr lang="ru-RU" sz="600" b="1" dirty="0">
                  <a:solidFill>
                    <a:schemeClr val="bg1"/>
                  </a:solidFill>
                  <a:latin typeface="Century Gothic" panose="020B050202020202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2EB4255-931E-45E2-A64D-C544A2300EF7}"/>
                  </a:ext>
                </a:extLst>
              </p:cNvPr>
              <p:cNvSpPr txBox="1"/>
              <p:nvPr/>
            </p:nvSpPr>
            <p:spPr>
              <a:xfrm>
                <a:off x="8516550" y="500615"/>
                <a:ext cx="568367" cy="258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ru-RU" sz="1000" b="1" dirty="0">
                    <a:solidFill>
                      <a:schemeClr val="bg1"/>
                    </a:solidFill>
                    <a:latin typeface="Century Gothic" panose="020B0502020202020204" pitchFamily="34" charset="0"/>
                    <a:cs typeface="Times New Roman" panose="02020603050405020304" pitchFamily="18" charset="0"/>
                  </a:rPr>
                  <a:t>20-22</a:t>
                </a:r>
              </a:p>
            </p:txBody>
          </p:sp>
        </p:grpSp>
      </p:grp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92FC3B52-B8B1-40DC-87E8-F842DBE8F985}"/>
              </a:ext>
            </a:extLst>
          </p:cNvPr>
          <p:cNvSpPr/>
          <p:nvPr/>
        </p:nvSpPr>
        <p:spPr>
          <a:xfrm>
            <a:off x="2318842" y="554079"/>
            <a:ext cx="450636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400" b="1" dirty="0">
                <a:solidFill>
                  <a:srgbClr val="008080"/>
                </a:solidFill>
                <a:latin typeface="Century Gothic" panose="020B0502020202020204" pitchFamily="34" charset="0"/>
              </a:rPr>
              <a:t>Н</a:t>
            </a:r>
            <a:r>
              <a:rPr lang="ru-RU" sz="2400" b="1" dirty="0">
                <a:latin typeface="Century Gothic" panose="020B0502020202020204" pitchFamily="34" charset="0"/>
              </a:rPr>
              <a:t>едостатки и перспективы</a:t>
            </a:r>
            <a:endParaRPr lang="ru-RU" sz="24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CA6A36-59CF-43D4-B643-E84651EAEA48}"/>
              </a:ext>
            </a:extLst>
          </p:cNvPr>
          <p:cNvSpPr txBox="1"/>
          <p:nvPr/>
        </p:nvSpPr>
        <p:spPr>
          <a:xfrm>
            <a:off x="1268701" y="1703294"/>
            <a:ext cx="620714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Century Gothic" panose="020B0502020202020204" pitchFamily="34" charset="0"/>
              </a:rPr>
              <a:t>Небольшое число параметров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Century Gothic" panose="020B0502020202020204" pitchFamily="34" charset="0"/>
              </a:rPr>
              <a:t>Сложно применить на практике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Century Gothic" panose="020B0502020202020204" pitchFamily="34" charset="0"/>
              </a:rPr>
              <a:t>Медленно работает при большом числе агентов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>
              <a:latin typeface="Century Gothic" panose="020B0502020202020204" pitchFamily="34" charset="0"/>
            </a:endParaRPr>
          </a:p>
          <a:p>
            <a:endParaRPr lang="ru-RU" dirty="0">
              <a:latin typeface="Century Gothic" panose="020B0502020202020204" pitchFamily="34" charset="0"/>
            </a:endParaRPr>
          </a:p>
          <a:p>
            <a:pPr marL="285750" indent="-285750">
              <a:buFont typeface="Century Gothic" panose="020B0502020202020204" pitchFamily="34" charset="0"/>
              <a:buChar char="−"/>
            </a:pPr>
            <a:endParaRPr lang="ru-RU" dirty="0">
              <a:latin typeface="Century Gothic" panose="020B0502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7A43A8-B655-49AD-B67F-1521C032C68E}"/>
              </a:ext>
            </a:extLst>
          </p:cNvPr>
          <p:cNvSpPr txBox="1"/>
          <p:nvPr/>
        </p:nvSpPr>
        <p:spPr>
          <a:xfrm>
            <a:off x="699247" y="1333962"/>
            <a:ext cx="43954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6000" dirty="0">
                <a:solidFill>
                  <a:srgbClr val="008080"/>
                </a:solidFill>
                <a:latin typeface="Century Gothic" panose="020B0502020202020204" pitchFamily="34" charset="0"/>
              </a:rPr>
              <a:t>-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7794D87-423A-4FE9-AD82-51BE0468C30B}"/>
              </a:ext>
            </a:extLst>
          </p:cNvPr>
          <p:cNvSpPr txBox="1"/>
          <p:nvPr/>
        </p:nvSpPr>
        <p:spPr>
          <a:xfrm>
            <a:off x="617561" y="3492713"/>
            <a:ext cx="55816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800" dirty="0">
                <a:solidFill>
                  <a:srgbClr val="008080"/>
                </a:solidFill>
                <a:latin typeface="Century Gothic" panose="020B0502020202020204" pitchFamily="34" charset="0"/>
              </a:rPr>
              <a:t>+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229BE9-7AFC-4500-B411-843DEB6727E9}"/>
              </a:ext>
            </a:extLst>
          </p:cNvPr>
          <p:cNvSpPr txBox="1"/>
          <p:nvPr/>
        </p:nvSpPr>
        <p:spPr>
          <a:xfrm>
            <a:off x="1268700" y="3723545"/>
            <a:ext cx="5973110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Century Gothic" panose="020B0502020202020204" pitchFamily="34" charset="0"/>
              </a:rPr>
              <a:t>Легко добавлять новые параметры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Century Gothic" panose="020B0502020202020204" pitchFamily="34" charset="0"/>
              </a:rPr>
              <a:t>Возможность интерпретации на другие задачи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>
              <a:latin typeface="Century Gothic" panose="020B0502020202020204" pitchFamily="34" charset="0"/>
            </a:endParaRPr>
          </a:p>
          <a:p>
            <a:endParaRPr lang="ru-RU" dirty="0">
              <a:latin typeface="Century Gothic" panose="020B0502020202020204" pitchFamily="34" charset="0"/>
            </a:endParaRPr>
          </a:p>
          <a:p>
            <a:pPr marL="285750" indent="-285750">
              <a:buFont typeface="Century Gothic" panose="020B0502020202020204" pitchFamily="34" charset="0"/>
              <a:buChar char="−"/>
            </a:pPr>
            <a:endParaRPr lang="ru-RU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9940019"/>
      </p:ext>
    </p:extLst>
  </p:cSld>
  <p:clrMapOvr>
    <a:masterClrMapping/>
  </p:clrMapOvr>
  <p:transition spd="slow"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85096571-04BE-485C-9381-DF5D7B8BF516}"/>
              </a:ext>
            </a:extLst>
          </p:cNvPr>
          <p:cNvGrpSpPr/>
          <p:nvPr/>
        </p:nvGrpSpPr>
        <p:grpSpPr>
          <a:xfrm>
            <a:off x="8606689" y="0"/>
            <a:ext cx="573481" cy="6858004"/>
            <a:chOff x="8606689" y="0"/>
            <a:chExt cx="573481" cy="6858004"/>
          </a:xfrm>
        </p:grpSpPr>
        <p:sp>
          <p:nvSpPr>
            <p:cNvPr id="10" name="Прямоугольник 9">
              <a:extLst>
                <a:ext uri="{FF2B5EF4-FFF2-40B4-BE49-F238E27FC236}">
                  <a16:creationId xmlns:a16="http://schemas.microsoft.com/office/drawing/2014/main" id="{A96C3116-9A4B-4BF9-A668-C48A032A5BF8}"/>
                </a:ext>
              </a:extLst>
            </p:cNvPr>
            <p:cNvSpPr/>
            <p:nvPr/>
          </p:nvSpPr>
          <p:spPr>
            <a:xfrm>
              <a:off x="8606689" y="0"/>
              <a:ext cx="50400" cy="6858000"/>
            </a:xfrm>
            <a:prstGeom prst="rect">
              <a:avLst/>
            </a:prstGeom>
            <a:solidFill>
              <a:srgbClr val="9395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" name="Прямоугольник 1">
              <a:extLst>
                <a:ext uri="{FF2B5EF4-FFF2-40B4-BE49-F238E27FC236}">
                  <a16:creationId xmlns:a16="http://schemas.microsoft.com/office/drawing/2014/main" id="{207F15DB-792A-4161-9F27-034CD5AC3E83}"/>
                </a:ext>
              </a:extLst>
            </p:cNvPr>
            <p:cNvSpPr/>
            <p:nvPr/>
          </p:nvSpPr>
          <p:spPr>
            <a:xfrm>
              <a:off x="8651741" y="0"/>
              <a:ext cx="492258" cy="6858004"/>
            </a:xfrm>
            <a:prstGeom prst="rect">
              <a:avLst/>
            </a:prstGeom>
            <a:solidFill>
              <a:srgbClr val="0080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grpSp>
          <p:nvGrpSpPr>
            <p:cNvPr id="16" name="Группа 15">
              <a:extLst>
                <a:ext uri="{FF2B5EF4-FFF2-40B4-BE49-F238E27FC236}">
                  <a16:creationId xmlns:a16="http://schemas.microsoft.com/office/drawing/2014/main" id="{EAA4159A-83E2-476A-8BF2-8E950DBDD04E}"/>
                </a:ext>
              </a:extLst>
            </p:cNvPr>
            <p:cNvGrpSpPr/>
            <p:nvPr/>
          </p:nvGrpSpPr>
          <p:grpSpPr>
            <a:xfrm>
              <a:off x="8615572" y="97490"/>
              <a:ext cx="564598" cy="702810"/>
              <a:chOff x="8516550" y="20743"/>
              <a:chExt cx="604307" cy="738649"/>
            </a:xfrm>
          </p:grpSpPr>
          <p:pic>
            <p:nvPicPr>
              <p:cNvPr id="17" name="Рисунок 16">
                <a:extLst>
                  <a:ext uri="{FF2B5EF4-FFF2-40B4-BE49-F238E27FC236}">
                    <a16:creationId xmlns:a16="http://schemas.microsoft.com/office/drawing/2014/main" id="{F7874333-6671-441C-9BE8-AAEBCE68EBF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biLevel thresh="2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6619"/>
              <a:stretch/>
            </p:blipFill>
            <p:spPr>
              <a:xfrm>
                <a:off x="8623670" y="20743"/>
                <a:ext cx="390066" cy="414618"/>
              </a:xfrm>
              <a:prstGeom prst="rect">
                <a:avLst/>
              </a:prstGeom>
            </p:spPr>
          </p:pic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6EC038E-F993-4C8F-9611-B6864C773B1A}"/>
                  </a:ext>
                </a:extLst>
              </p:cNvPr>
              <p:cNvSpPr txBox="1"/>
              <p:nvPr/>
            </p:nvSpPr>
            <p:spPr>
              <a:xfrm>
                <a:off x="8516550" y="382840"/>
                <a:ext cx="604307" cy="19408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sz="600" b="1" dirty="0">
                    <a:solidFill>
                      <a:schemeClr val="bg1"/>
                    </a:solidFill>
                    <a:latin typeface="Century Gothic" panose="020B0502020202020204" pitchFamily="34" charset="0"/>
                    <a:cs typeface="Times New Roman" panose="02020603050405020304" pitchFamily="18" charset="0"/>
                  </a:rPr>
                  <a:t>unecon.ru</a:t>
                </a:r>
                <a:endParaRPr lang="ru-RU" sz="600" b="1" dirty="0">
                  <a:solidFill>
                    <a:schemeClr val="bg1"/>
                  </a:solidFill>
                  <a:latin typeface="Century Gothic" panose="020B050202020202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2EB4255-931E-45E2-A64D-C544A2300EF7}"/>
                  </a:ext>
                </a:extLst>
              </p:cNvPr>
              <p:cNvSpPr txBox="1"/>
              <p:nvPr/>
            </p:nvSpPr>
            <p:spPr>
              <a:xfrm>
                <a:off x="8516550" y="500615"/>
                <a:ext cx="568367" cy="258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ru-RU" sz="1000" b="1" dirty="0">
                    <a:solidFill>
                      <a:schemeClr val="bg1"/>
                    </a:solidFill>
                    <a:latin typeface="Century Gothic" panose="020B0502020202020204" pitchFamily="34" charset="0"/>
                    <a:cs typeface="Times New Roman" panose="02020603050405020304" pitchFamily="18" charset="0"/>
                  </a:rPr>
                  <a:t>2</a:t>
                </a:r>
                <a:r>
                  <a:rPr lang="en-GB" sz="1000" b="1" dirty="0">
                    <a:solidFill>
                      <a:schemeClr val="bg1"/>
                    </a:solidFill>
                    <a:latin typeface="Century Gothic" panose="020B0502020202020204" pitchFamily="34" charset="0"/>
                    <a:cs typeface="Times New Roman" panose="02020603050405020304" pitchFamily="18" charset="0"/>
                  </a:rPr>
                  <a:t>1</a:t>
                </a:r>
                <a:r>
                  <a:rPr lang="ru-RU" sz="1000" b="1" dirty="0">
                    <a:solidFill>
                      <a:schemeClr val="bg1"/>
                    </a:solidFill>
                    <a:latin typeface="Century Gothic" panose="020B0502020202020204" pitchFamily="34" charset="0"/>
                    <a:cs typeface="Times New Roman" panose="02020603050405020304" pitchFamily="18" charset="0"/>
                  </a:rPr>
                  <a:t>-2</a:t>
                </a:r>
                <a:r>
                  <a:rPr lang="en-GB" sz="1000" b="1" dirty="0">
                    <a:solidFill>
                      <a:schemeClr val="bg1"/>
                    </a:solidFill>
                    <a:latin typeface="Century Gothic" panose="020B0502020202020204" pitchFamily="34" charset="0"/>
                    <a:cs typeface="Times New Roman" panose="02020603050405020304" pitchFamily="18" charset="0"/>
                  </a:rPr>
                  <a:t>2</a:t>
                </a:r>
                <a:endParaRPr lang="ru-RU" sz="1000" b="1" dirty="0">
                  <a:solidFill>
                    <a:schemeClr val="bg1"/>
                  </a:solidFill>
                  <a:latin typeface="Century Gothic" panose="020B0502020202020204" pitchFamily="34" charset="0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92FC3B52-B8B1-40DC-87E8-F842DBE8F985}"/>
              </a:ext>
            </a:extLst>
          </p:cNvPr>
          <p:cNvSpPr/>
          <p:nvPr/>
        </p:nvSpPr>
        <p:spPr>
          <a:xfrm>
            <a:off x="3528302" y="554079"/>
            <a:ext cx="20874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400" b="1" dirty="0">
                <a:solidFill>
                  <a:srgbClr val="008080"/>
                </a:solidFill>
                <a:latin typeface="Century Gothic" panose="020B0502020202020204" pitchFamily="34" charset="0"/>
              </a:rPr>
              <a:t>З</a:t>
            </a:r>
            <a:r>
              <a:rPr lang="ru-RU" sz="2400" b="1" dirty="0">
                <a:latin typeface="Century Gothic" panose="020B0502020202020204" pitchFamily="34" charset="0"/>
              </a:rPr>
              <a:t>аключение</a:t>
            </a:r>
            <a:endParaRPr lang="ru-RU" sz="2400" b="1" dirty="0"/>
          </a:p>
        </p:txBody>
      </p:sp>
      <p:graphicFrame>
        <p:nvGraphicFramePr>
          <p:cNvPr id="5" name="Схема 4">
            <a:extLst>
              <a:ext uri="{FF2B5EF4-FFF2-40B4-BE49-F238E27FC236}">
                <a16:creationId xmlns:a16="http://schemas.microsoft.com/office/drawing/2014/main" id="{010C3A1A-22EB-4647-B888-8E077AE07B9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04175517"/>
              </p:ext>
            </p:extLst>
          </p:nvPr>
        </p:nvGraphicFramePr>
        <p:xfrm>
          <a:off x="1364611" y="2059731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30045E9D-6837-41CE-B8C2-83A0BAA4C010}"/>
              </a:ext>
            </a:extLst>
          </p:cNvPr>
          <p:cNvSpPr txBox="1"/>
          <p:nvPr/>
        </p:nvSpPr>
        <p:spPr>
          <a:xfrm>
            <a:off x="1244621" y="1214572"/>
            <a:ext cx="68283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Century Gothic" panose="020B0502020202020204" pitchFamily="34" charset="0"/>
              </a:rPr>
              <a:t>По итогу проведенной работы нами были выполнены следующие</a:t>
            </a:r>
            <a:r>
              <a:rPr lang="en-US" dirty="0">
                <a:latin typeface="Century Gothic" panose="020B0502020202020204" pitchFamily="34" charset="0"/>
              </a:rPr>
              <a:t> </a:t>
            </a:r>
            <a:r>
              <a:rPr lang="ru-RU" dirty="0">
                <a:latin typeface="Century Gothic" panose="020B0502020202020204" pitchFamily="34" charset="0"/>
              </a:rPr>
              <a:t>задачи:</a:t>
            </a:r>
          </a:p>
        </p:txBody>
      </p:sp>
    </p:spTree>
    <p:extLst>
      <p:ext uri="{BB962C8B-B14F-4D97-AF65-F5344CB8AC3E}">
        <p14:creationId xmlns:p14="http://schemas.microsoft.com/office/powerpoint/2010/main" val="1681273574"/>
      </p:ext>
    </p:extLst>
  </p:cSld>
  <p:clrMapOvr>
    <a:masterClrMapping/>
  </p:clrMapOvr>
  <p:transition spd="slow">
    <p:wip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973DB5C9-0767-4ED8-9FAB-288E72B797FC}"/>
              </a:ext>
            </a:extLst>
          </p:cNvPr>
          <p:cNvGrpSpPr/>
          <p:nvPr/>
        </p:nvGrpSpPr>
        <p:grpSpPr>
          <a:xfrm>
            <a:off x="0" y="168448"/>
            <a:ext cx="9143999" cy="6469007"/>
            <a:chOff x="0" y="168448"/>
            <a:chExt cx="9143999" cy="6469007"/>
          </a:xfrm>
        </p:grpSpPr>
        <p:sp>
          <p:nvSpPr>
            <p:cNvPr id="7" name="Прямоугольник 6">
              <a:extLst>
                <a:ext uri="{FF2B5EF4-FFF2-40B4-BE49-F238E27FC236}">
                  <a16:creationId xmlns:a16="http://schemas.microsoft.com/office/drawing/2014/main" id="{F0A245BB-3ABA-4CB0-9720-62B0DB01501F}"/>
                </a:ext>
              </a:extLst>
            </p:cNvPr>
            <p:cNvSpPr/>
            <p:nvPr/>
          </p:nvSpPr>
          <p:spPr>
            <a:xfrm>
              <a:off x="126331" y="168448"/>
              <a:ext cx="8869674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ru-RU" sz="1600" dirty="0">
                  <a:solidFill>
                    <a:srgbClr val="008080"/>
                  </a:solidFill>
                  <a:latin typeface="Century Gothic" panose="020B0502020202020204" pitchFamily="34" charset="0"/>
                  <a:cs typeface="Times New Roman" panose="02020603050405020304" pitchFamily="18" charset="0"/>
                </a:rPr>
                <a:t>Санкт-Петербургский государственный экономический университет</a:t>
              </a:r>
            </a:p>
          </p:txBody>
        </p:sp>
        <p:sp>
          <p:nvSpPr>
            <p:cNvPr id="8" name="Прямоугольник 7">
              <a:extLst>
                <a:ext uri="{FF2B5EF4-FFF2-40B4-BE49-F238E27FC236}">
                  <a16:creationId xmlns:a16="http://schemas.microsoft.com/office/drawing/2014/main" id="{C9AC09C4-058E-4A6E-8C20-EEF902185128}"/>
                </a:ext>
              </a:extLst>
            </p:cNvPr>
            <p:cNvSpPr/>
            <p:nvPr/>
          </p:nvSpPr>
          <p:spPr>
            <a:xfrm>
              <a:off x="197861" y="500031"/>
              <a:ext cx="8881351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ru-RU" sz="1600" dirty="0">
                  <a:solidFill>
                    <a:srgbClr val="008080"/>
                  </a:solidFill>
                  <a:latin typeface="Century Gothic" panose="020B0502020202020204" pitchFamily="34" charset="0"/>
                  <a:cs typeface="Times New Roman" panose="02020603050405020304" pitchFamily="18" charset="0"/>
                </a:rPr>
                <a:t>Факультет информатики и прикладной математики</a:t>
              </a:r>
            </a:p>
            <a:p>
              <a:pPr algn="ctr"/>
              <a:r>
                <a:rPr lang="ru-RU" sz="1600" dirty="0">
                  <a:solidFill>
                    <a:srgbClr val="008080"/>
                  </a:solidFill>
                  <a:latin typeface="Century Gothic" panose="020B0502020202020204" pitchFamily="34" charset="0"/>
                  <a:cs typeface="Times New Roman" panose="02020603050405020304" pitchFamily="18" charset="0"/>
                </a:rPr>
                <a:t>Кафедра прикладной математики и экономико-математических методов</a:t>
              </a:r>
            </a:p>
          </p:txBody>
        </p:sp>
        <p:sp>
          <p:nvSpPr>
            <p:cNvPr id="9" name="Подзаголовок 2">
              <a:extLst>
                <a:ext uri="{FF2B5EF4-FFF2-40B4-BE49-F238E27FC236}">
                  <a16:creationId xmlns:a16="http://schemas.microsoft.com/office/drawing/2014/main" id="{399FD000-E324-48E6-9F6A-1A45ABDB7C75}"/>
                </a:ext>
              </a:extLst>
            </p:cNvPr>
            <p:cNvSpPr txBox="1">
              <a:spLocks/>
            </p:cNvSpPr>
            <p:nvPr/>
          </p:nvSpPr>
          <p:spPr>
            <a:xfrm>
              <a:off x="300524" y="4067582"/>
              <a:ext cx="8650152" cy="839321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ru-RU" sz="4000" dirty="0">
                  <a:solidFill>
                    <a:srgbClr val="008080"/>
                  </a:solidFill>
                  <a:latin typeface="Century Gothic" panose="020B0502020202020204" pitchFamily="34" charset="0"/>
                  <a:cs typeface="Times New Roman" panose="02020603050405020304" pitchFamily="18" charset="0"/>
                </a:rPr>
                <a:t>Спасибо за внимание!</a:t>
              </a:r>
            </a:p>
          </p:txBody>
        </p:sp>
        <p:sp>
          <p:nvSpPr>
            <p:cNvPr id="10" name="Прямоугольник 9">
              <a:extLst>
                <a:ext uri="{FF2B5EF4-FFF2-40B4-BE49-F238E27FC236}">
                  <a16:creationId xmlns:a16="http://schemas.microsoft.com/office/drawing/2014/main" id="{938FF054-3C90-438A-A2F0-2D003B20E766}"/>
                </a:ext>
              </a:extLst>
            </p:cNvPr>
            <p:cNvSpPr/>
            <p:nvPr/>
          </p:nvSpPr>
          <p:spPr>
            <a:xfrm>
              <a:off x="0" y="5968041"/>
              <a:ext cx="9143999" cy="669414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>
                <a:lnSpc>
                  <a:spcPts val="1500"/>
                </a:lnSpc>
              </a:pPr>
              <a:r>
                <a:rPr lang="ru-RU" sz="1400" dirty="0">
                  <a:solidFill>
                    <a:srgbClr val="008080"/>
                  </a:solidFill>
                  <a:latin typeface="Century Gothic" panose="020B0502020202020204" pitchFamily="34" charset="0"/>
                  <a:cs typeface="Times New Roman" panose="02020603050405020304" pitchFamily="18" charset="0"/>
                </a:rPr>
                <a:t>191023, Санкт-Петербург, </a:t>
              </a:r>
              <a:r>
                <a:rPr lang="ru-RU" dirty="0"/>
                <a:t> </a:t>
              </a:r>
              <a:r>
                <a:rPr lang="ru-RU" sz="1400" dirty="0">
                  <a:solidFill>
                    <a:srgbClr val="008080"/>
                  </a:solidFill>
                  <a:latin typeface="Century Gothic" panose="020B0502020202020204" pitchFamily="34" charset="0"/>
                </a:rPr>
                <a:t>наб. канала Грибоедова, 30/32,</a:t>
              </a:r>
              <a:r>
                <a:rPr lang="ru-RU" sz="1400" dirty="0">
                  <a:solidFill>
                    <a:srgbClr val="008080"/>
                  </a:solidFill>
                  <a:latin typeface="Century Gothic" panose="020B0502020202020204" pitchFamily="34" charset="0"/>
                  <a:cs typeface="Times New Roman" panose="02020603050405020304" pitchFamily="18" charset="0"/>
                </a:rPr>
                <a:t> аудитория 2031 Тел.: +7(812) </a:t>
              </a:r>
              <a:r>
                <a:rPr lang="en-GB" sz="1400" dirty="0">
                  <a:solidFill>
                    <a:srgbClr val="008080"/>
                  </a:solidFill>
                  <a:latin typeface="Century Gothic" panose="020B0502020202020204" pitchFamily="34" charset="0"/>
                  <a:cs typeface="Times New Roman" panose="02020603050405020304" pitchFamily="18" charset="0"/>
                </a:rPr>
                <a:t>458</a:t>
              </a:r>
              <a:r>
                <a:rPr lang="ru-RU" sz="1400" dirty="0">
                  <a:solidFill>
                    <a:srgbClr val="008080"/>
                  </a:solidFill>
                  <a:latin typeface="Century Gothic" panose="020B0502020202020204" pitchFamily="34" charset="0"/>
                  <a:cs typeface="Times New Roman" panose="02020603050405020304" pitchFamily="18" charset="0"/>
                </a:rPr>
                <a:t>-</a:t>
              </a:r>
              <a:r>
                <a:rPr lang="en-GB" sz="1400" dirty="0">
                  <a:solidFill>
                    <a:srgbClr val="008080"/>
                  </a:solidFill>
                  <a:latin typeface="Century Gothic" panose="020B0502020202020204" pitchFamily="34" charset="0"/>
                  <a:cs typeface="Times New Roman" panose="02020603050405020304" pitchFamily="18" charset="0"/>
                </a:rPr>
                <a:t>97</a:t>
              </a:r>
              <a:r>
                <a:rPr lang="ru-RU" sz="1400" dirty="0">
                  <a:solidFill>
                    <a:srgbClr val="008080"/>
                  </a:solidFill>
                  <a:latin typeface="Century Gothic" panose="020B0502020202020204" pitchFamily="34" charset="0"/>
                  <a:cs typeface="Times New Roman" panose="02020603050405020304" pitchFamily="18" charset="0"/>
                </a:rPr>
                <a:t>-</a:t>
              </a:r>
              <a:r>
                <a:rPr lang="en-GB" sz="1400" dirty="0">
                  <a:solidFill>
                    <a:srgbClr val="008080"/>
                  </a:solidFill>
                  <a:latin typeface="Century Gothic" panose="020B0502020202020204" pitchFamily="34" charset="0"/>
                  <a:cs typeface="Times New Roman" panose="02020603050405020304" pitchFamily="18" charset="0"/>
                </a:rPr>
                <a:t>30</a:t>
              </a:r>
              <a:r>
                <a:rPr lang="ru-RU" sz="1400" dirty="0">
                  <a:solidFill>
                    <a:srgbClr val="008080"/>
                  </a:solidFill>
                  <a:latin typeface="Century Gothic" panose="020B0502020202020204" pitchFamily="34" charset="0"/>
                  <a:cs typeface="Times New Roman" panose="02020603050405020304" pitchFamily="18" charset="0"/>
                </a:rPr>
                <a:t>, местн. </a:t>
              </a:r>
              <a:r>
                <a:rPr lang="en-GB" sz="1400" dirty="0">
                  <a:solidFill>
                    <a:srgbClr val="008080"/>
                  </a:solidFill>
                  <a:latin typeface="Century Gothic" panose="020B0502020202020204" pitchFamily="34" charset="0"/>
                  <a:cs typeface="Times New Roman" panose="02020603050405020304" pitchFamily="18" charset="0"/>
                </a:rPr>
                <a:t>3231</a:t>
              </a:r>
              <a:endParaRPr lang="ru-RU" sz="1400" dirty="0">
                <a:solidFill>
                  <a:srgbClr val="008080"/>
                </a:solidFill>
                <a:latin typeface="Century Gothic" panose="020B0502020202020204" pitchFamily="34" charset="0"/>
                <a:cs typeface="Times New Roman" panose="02020603050405020304" pitchFamily="18" charset="0"/>
              </a:endParaRPr>
            </a:p>
            <a:p>
              <a:pPr algn="ctr">
                <a:lnSpc>
                  <a:spcPts val="1500"/>
                </a:lnSpc>
              </a:pPr>
              <a:r>
                <a:rPr lang="ru-RU" sz="1400" dirty="0">
                  <a:solidFill>
                    <a:srgbClr val="008080"/>
                  </a:solidFill>
                  <a:latin typeface="Century Gothic" panose="020B0502020202020204" pitchFamily="34" charset="0"/>
                  <a:cs typeface="Times New Roman" panose="02020603050405020304" pitchFamily="18" charset="0"/>
                </a:rPr>
                <a:t>E-</a:t>
              </a:r>
              <a:r>
                <a:rPr lang="ru-RU" sz="1400" dirty="0" err="1">
                  <a:solidFill>
                    <a:srgbClr val="008080"/>
                  </a:solidFill>
                  <a:latin typeface="Century Gothic" panose="020B0502020202020204" pitchFamily="34" charset="0"/>
                  <a:cs typeface="Times New Roman" panose="02020603050405020304" pitchFamily="18" charset="0"/>
                </a:rPr>
                <a:t>mail</a:t>
              </a:r>
              <a:r>
                <a:rPr lang="ru-RU" sz="1400" dirty="0">
                  <a:solidFill>
                    <a:srgbClr val="008080"/>
                  </a:solidFill>
                  <a:latin typeface="Century Gothic" panose="020B0502020202020204" pitchFamily="34" charset="0"/>
                  <a:cs typeface="Times New Roman" panose="02020603050405020304" pitchFamily="18" charset="0"/>
                </a:rPr>
                <a:t>: </a:t>
              </a:r>
              <a:r>
                <a:rPr lang="en-GB" sz="1400" dirty="0">
                  <a:solidFill>
                    <a:srgbClr val="008080"/>
                  </a:solidFill>
                  <a:latin typeface="Century Gothic" panose="020B0502020202020204" pitchFamily="34" charset="0"/>
                  <a:cs typeface="Times New Roman" panose="02020603050405020304" pitchFamily="18" charset="0"/>
                </a:rPr>
                <a:t>fipm@unecon.ru</a:t>
              </a:r>
              <a:r>
                <a:rPr lang="ru-RU" sz="1400" dirty="0">
                  <a:solidFill>
                    <a:srgbClr val="008080"/>
                  </a:solidFill>
                  <a:latin typeface="Century Gothic" panose="020B0502020202020204" pitchFamily="34" charset="0"/>
                  <a:cs typeface="Times New Roman" panose="02020603050405020304" pitchFamily="18" charset="0"/>
                </a:rPr>
                <a:t>, </a:t>
              </a:r>
              <a:r>
                <a:rPr lang="en-US" sz="1400" dirty="0">
                  <a:solidFill>
                    <a:srgbClr val="008080"/>
                  </a:solidFill>
                  <a:latin typeface="Century Gothic" panose="020B0502020202020204" pitchFamily="34" charset="0"/>
                  <a:cs typeface="Times New Roman" panose="02020603050405020304" pitchFamily="18" charset="0"/>
                </a:rPr>
                <a:t>https://unecon.ru/fakultety/fakultet-informatiki-i-prikladnoy-matematiki</a:t>
              </a:r>
              <a:endParaRPr lang="ru-RU" sz="1400" dirty="0">
                <a:solidFill>
                  <a:srgbClr val="008080"/>
                </a:solidFill>
                <a:latin typeface="Century Gothic" panose="020B0502020202020204" pitchFamily="34" charset="0"/>
                <a:cs typeface="Times New Roman" panose="02020603050405020304" pitchFamily="18" charset="0"/>
              </a:endParaRPr>
            </a:p>
          </p:txBody>
        </p:sp>
        <p:pic>
          <p:nvPicPr>
            <p:cNvPr id="11" name="Рисунок 10">
              <a:extLst>
                <a:ext uri="{FF2B5EF4-FFF2-40B4-BE49-F238E27FC236}">
                  <a16:creationId xmlns:a16="http://schemas.microsoft.com/office/drawing/2014/main" id="{D18F5B2D-3D9D-49EB-AFF2-6B09DC6DFC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15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6619"/>
            <a:stretch/>
          </p:blipFill>
          <p:spPr>
            <a:xfrm>
              <a:off x="3384824" y="1664049"/>
              <a:ext cx="2193300" cy="2497834"/>
            </a:xfrm>
            <a:prstGeom prst="rect">
              <a:avLst/>
            </a:prstGeom>
          </p:spPr>
        </p:pic>
        <p:cxnSp>
          <p:nvCxnSpPr>
            <p:cNvPr id="12" name="Прямая соединительная линия 11">
              <a:extLst>
                <a:ext uri="{FF2B5EF4-FFF2-40B4-BE49-F238E27FC236}">
                  <a16:creationId xmlns:a16="http://schemas.microsoft.com/office/drawing/2014/main" id="{15FB1C21-A08C-42D7-BBE0-795E5A6EC92F}"/>
                </a:ext>
              </a:extLst>
            </p:cNvPr>
            <p:cNvCxnSpPr>
              <a:cxnSpLocks/>
            </p:cNvCxnSpPr>
            <p:nvPr/>
          </p:nvCxnSpPr>
          <p:spPr>
            <a:xfrm>
              <a:off x="987789" y="507002"/>
              <a:ext cx="7146758" cy="0"/>
            </a:xfrm>
            <a:prstGeom prst="line">
              <a:avLst/>
            </a:prstGeom>
            <a:ln>
              <a:solidFill>
                <a:srgbClr val="008080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Прямая соединительная линия 12">
              <a:extLst>
                <a:ext uri="{FF2B5EF4-FFF2-40B4-BE49-F238E27FC236}">
                  <a16:creationId xmlns:a16="http://schemas.microsoft.com/office/drawing/2014/main" id="{656FE2EB-240E-4311-A23C-2BE798061784}"/>
                </a:ext>
              </a:extLst>
            </p:cNvPr>
            <p:cNvCxnSpPr>
              <a:cxnSpLocks/>
            </p:cNvCxnSpPr>
            <p:nvPr/>
          </p:nvCxnSpPr>
          <p:spPr>
            <a:xfrm>
              <a:off x="60391" y="5881107"/>
              <a:ext cx="9023215" cy="0"/>
            </a:xfrm>
            <a:prstGeom prst="line">
              <a:avLst/>
            </a:prstGeom>
            <a:ln>
              <a:solidFill>
                <a:srgbClr val="008080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93697817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85096571-04BE-485C-9381-DF5D7B8BF516}"/>
              </a:ext>
            </a:extLst>
          </p:cNvPr>
          <p:cNvGrpSpPr/>
          <p:nvPr/>
        </p:nvGrpSpPr>
        <p:grpSpPr>
          <a:xfrm>
            <a:off x="8606689" y="0"/>
            <a:ext cx="573481" cy="6858004"/>
            <a:chOff x="8606689" y="0"/>
            <a:chExt cx="573481" cy="6858004"/>
          </a:xfrm>
        </p:grpSpPr>
        <p:sp>
          <p:nvSpPr>
            <p:cNvPr id="10" name="Прямоугольник 9">
              <a:extLst>
                <a:ext uri="{FF2B5EF4-FFF2-40B4-BE49-F238E27FC236}">
                  <a16:creationId xmlns:a16="http://schemas.microsoft.com/office/drawing/2014/main" id="{A96C3116-9A4B-4BF9-A668-C48A032A5BF8}"/>
                </a:ext>
              </a:extLst>
            </p:cNvPr>
            <p:cNvSpPr/>
            <p:nvPr/>
          </p:nvSpPr>
          <p:spPr>
            <a:xfrm>
              <a:off x="8606689" y="0"/>
              <a:ext cx="50400" cy="6858000"/>
            </a:xfrm>
            <a:prstGeom prst="rect">
              <a:avLst/>
            </a:prstGeom>
            <a:solidFill>
              <a:srgbClr val="9395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" name="Прямоугольник 1">
              <a:extLst>
                <a:ext uri="{FF2B5EF4-FFF2-40B4-BE49-F238E27FC236}">
                  <a16:creationId xmlns:a16="http://schemas.microsoft.com/office/drawing/2014/main" id="{207F15DB-792A-4161-9F27-034CD5AC3E83}"/>
                </a:ext>
              </a:extLst>
            </p:cNvPr>
            <p:cNvSpPr/>
            <p:nvPr/>
          </p:nvSpPr>
          <p:spPr>
            <a:xfrm>
              <a:off x="8651741" y="0"/>
              <a:ext cx="492258" cy="6858004"/>
            </a:xfrm>
            <a:prstGeom prst="rect">
              <a:avLst/>
            </a:prstGeom>
            <a:solidFill>
              <a:srgbClr val="0080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grpSp>
          <p:nvGrpSpPr>
            <p:cNvPr id="16" name="Группа 15">
              <a:extLst>
                <a:ext uri="{FF2B5EF4-FFF2-40B4-BE49-F238E27FC236}">
                  <a16:creationId xmlns:a16="http://schemas.microsoft.com/office/drawing/2014/main" id="{EAA4159A-83E2-476A-8BF2-8E950DBDD04E}"/>
                </a:ext>
              </a:extLst>
            </p:cNvPr>
            <p:cNvGrpSpPr/>
            <p:nvPr/>
          </p:nvGrpSpPr>
          <p:grpSpPr>
            <a:xfrm>
              <a:off x="8615572" y="97490"/>
              <a:ext cx="564598" cy="702810"/>
              <a:chOff x="8516550" y="20743"/>
              <a:chExt cx="604307" cy="738649"/>
            </a:xfrm>
          </p:grpSpPr>
          <p:pic>
            <p:nvPicPr>
              <p:cNvPr id="17" name="Рисунок 16">
                <a:extLst>
                  <a:ext uri="{FF2B5EF4-FFF2-40B4-BE49-F238E27FC236}">
                    <a16:creationId xmlns:a16="http://schemas.microsoft.com/office/drawing/2014/main" id="{F7874333-6671-441C-9BE8-AAEBCE68EBF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biLevel thresh="2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6619"/>
              <a:stretch/>
            </p:blipFill>
            <p:spPr>
              <a:xfrm>
                <a:off x="8623670" y="20743"/>
                <a:ext cx="390066" cy="414618"/>
              </a:xfrm>
              <a:prstGeom prst="rect">
                <a:avLst/>
              </a:prstGeom>
            </p:spPr>
          </p:pic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6EC038E-F993-4C8F-9611-B6864C773B1A}"/>
                  </a:ext>
                </a:extLst>
              </p:cNvPr>
              <p:cNvSpPr txBox="1"/>
              <p:nvPr/>
            </p:nvSpPr>
            <p:spPr>
              <a:xfrm>
                <a:off x="8516550" y="382840"/>
                <a:ext cx="604307" cy="19408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sz="600" b="1" dirty="0">
                    <a:solidFill>
                      <a:schemeClr val="bg1"/>
                    </a:solidFill>
                    <a:latin typeface="Century Gothic" panose="020B0502020202020204" pitchFamily="34" charset="0"/>
                    <a:cs typeface="Times New Roman" panose="02020603050405020304" pitchFamily="18" charset="0"/>
                  </a:rPr>
                  <a:t>unecon.ru</a:t>
                </a:r>
                <a:endParaRPr lang="ru-RU" sz="600" b="1" dirty="0">
                  <a:solidFill>
                    <a:schemeClr val="bg1"/>
                  </a:solidFill>
                  <a:latin typeface="Century Gothic" panose="020B050202020202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2EB4255-931E-45E2-A64D-C544A2300EF7}"/>
                  </a:ext>
                </a:extLst>
              </p:cNvPr>
              <p:cNvSpPr txBox="1"/>
              <p:nvPr/>
            </p:nvSpPr>
            <p:spPr>
              <a:xfrm>
                <a:off x="8516550" y="500615"/>
                <a:ext cx="568367" cy="258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ru-RU" sz="1000" b="1" dirty="0">
                    <a:solidFill>
                      <a:schemeClr val="bg1"/>
                    </a:solidFill>
                    <a:latin typeface="Century Gothic" panose="020B0502020202020204" pitchFamily="34" charset="0"/>
                    <a:cs typeface="Times New Roman" panose="02020603050405020304" pitchFamily="18" charset="0"/>
                  </a:rPr>
                  <a:t>03-22</a:t>
                </a:r>
              </a:p>
            </p:txBody>
          </p:sp>
        </p:grp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C5B33996-B1B5-41AC-8794-6F3C9A91FDD2}"/>
              </a:ext>
            </a:extLst>
          </p:cNvPr>
          <p:cNvSpPr txBox="1"/>
          <p:nvPr/>
        </p:nvSpPr>
        <p:spPr>
          <a:xfrm>
            <a:off x="1662562" y="1380456"/>
            <a:ext cx="6457217" cy="57554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b="1" dirty="0">
                <a:solidFill>
                  <a:srgbClr val="008080"/>
                </a:solidFill>
                <a:latin typeface="Century Gothic" panose="020B0502020202020204" pitchFamily="34" charset="0"/>
              </a:rPr>
              <a:t>Цель</a:t>
            </a:r>
          </a:p>
          <a:p>
            <a:r>
              <a:rPr lang="ru-RU" sz="2000" dirty="0">
                <a:latin typeface="Century Gothic" panose="020B0502020202020204" pitchFamily="34" charset="0"/>
              </a:rPr>
              <a:t>Реализовать непрерывную стохастическую</a:t>
            </a:r>
          </a:p>
          <a:p>
            <a:r>
              <a:rPr lang="ru-RU" sz="2000" dirty="0">
                <a:latin typeface="Century Gothic" panose="020B0502020202020204" pitchFamily="34" charset="0"/>
              </a:rPr>
              <a:t>модель Шеллинга, модифицировать ее,</a:t>
            </a:r>
          </a:p>
          <a:p>
            <a:r>
              <a:rPr lang="ru-RU" sz="2000" dirty="0">
                <a:latin typeface="Century Gothic" panose="020B0502020202020204" pitchFamily="34" charset="0"/>
              </a:rPr>
              <a:t>применить относительно социальных сетей</a:t>
            </a:r>
          </a:p>
          <a:p>
            <a:r>
              <a:rPr lang="ru-RU" sz="2000" dirty="0">
                <a:latin typeface="Century Gothic" panose="020B0502020202020204" pitchFamily="34" charset="0"/>
              </a:rPr>
              <a:t>и показать возможности моделирования</a:t>
            </a:r>
          </a:p>
          <a:p>
            <a:r>
              <a:rPr lang="ru-RU" sz="2000" dirty="0">
                <a:latin typeface="Century Gothic" panose="020B0502020202020204" pitchFamily="34" charset="0"/>
              </a:rPr>
              <a:t>социальных процессов на языке </a:t>
            </a:r>
            <a:r>
              <a:rPr lang="en-GB" sz="2000" dirty="0">
                <a:latin typeface="Century Gothic" panose="020B0502020202020204" pitchFamily="34" charset="0"/>
              </a:rPr>
              <a:t>Python</a:t>
            </a:r>
            <a:r>
              <a:rPr lang="ru-RU" sz="2000" dirty="0">
                <a:latin typeface="Century Gothic" panose="020B0502020202020204" pitchFamily="34" charset="0"/>
              </a:rPr>
              <a:t>.</a:t>
            </a:r>
          </a:p>
          <a:p>
            <a:r>
              <a:rPr lang="ru-RU" sz="2000" b="1" dirty="0">
                <a:solidFill>
                  <a:srgbClr val="008080"/>
                </a:solidFill>
                <a:latin typeface="Century Gothic" panose="020B0502020202020204" pitchFamily="34" charset="0"/>
              </a:rPr>
              <a:t>Задачи</a:t>
            </a:r>
            <a:endParaRPr lang="en-US" sz="2000" b="1" dirty="0">
              <a:solidFill>
                <a:srgbClr val="008080"/>
              </a:solidFill>
              <a:latin typeface="Century Gothic" panose="020B0502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latin typeface="Century Gothic" panose="020B0502020202020204" pitchFamily="34" charset="0"/>
              </a:rPr>
              <a:t>Реализовать дискретную модель Шеллинга;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latin typeface="Century Gothic" panose="020B0502020202020204" pitchFamily="34" charset="0"/>
              </a:rPr>
              <a:t>Реализовать непрерывную модель Шеллинга;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latin typeface="Century Gothic" panose="020B0502020202020204" pitchFamily="34" charset="0"/>
              </a:rPr>
              <a:t>Провести анализ поведения людей </a:t>
            </a:r>
          </a:p>
          <a:p>
            <a:r>
              <a:rPr lang="ru-RU" sz="2000" dirty="0">
                <a:latin typeface="Century Gothic" panose="020B0502020202020204" pitchFamily="34" charset="0"/>
              </a:rPr>
              <a:t>в социальных сетях;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latin typeface="Century Gothic" panose="020B0502020202020204" pitchFamily="34" charset="0"/>
              </a:rPr>
              <a:t>Произвести подбор параметров;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latin typeface="Century Gothic" panose="020B0502020202020204" pitchFamily="34" charset="0"/>
              </a:rPr>
              <a:t>Модифицировать непрерывную</a:t>
            </a:r>
          </a:p>
          <a:p>
            <a:r>
              <a:rPr lang="ru-RU" sz="2000" dirty="0">
                <a:latin typeface="Century Gothic" panose="020B0502020202020204" pitchFamily="34" charset="0"/>
              </a:rPr>
              <a:t>модель Шеллинга;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latin typeface="Century Gothic" panose="020B0502020202020204" pitchFamily="34" charset="0"/>
              </a:rPr>
              <a:t>Сделать выводы, какие параметры</a:t>
            </a:r>
          </a:p>
          <a:p>
            <a:r>
              <a:rPr lang="ru-RU" sz="2000" dirty="0">
                <a:latin typeface="Century Gothic" panose="020B0502020202020204" pitchFamily="34" charset="0"/>
              </a:rPr>
              <a:t>влияют больше всего.</a:t>
            </a:r>
          </a:p>
          <a:p>
            <a:endParaRPr lang="ru-RU" sz="2400" dirty="0">
              <a:latin typeface="Century Gothic" panose="020B0502020202020204" pitchFamily="34" charset="0"/>
            </a:endParaRPr>
          </a:p>
          <a:p>
            <a:r>
              <a:rPr lang="ru-RU" sz="2400" dirty="0">
                <a:latin typeface="Century Gothic" panose="020B0502020202020204" pitchFamily="34" charset="0"/>
              </a:rPr>
              <a:t> 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CFC0973-AECA-4661-8B12-DFC1B40AAB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8401" y="286898"/>
            <a:ext cx="2053608" cy="102680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E7A25FA-5968-44E2-836F-5FED4DDAFD9D}"/>
              </a:ext>
            </a:extLst>
          </p:cNvPr>
          <p:cNvSpPr/>
          <p:nvPr/>
        </p:nvSpPr>
        <p:spPr>
          <a:xfrm>
            <a:off x="3373600" y="554079"/>
            <a:ext cx="23968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400" b="1" dirty="0">
                <a:solidFill>
                  <a:srgbClr val="008080"/>
                </a:solidFill>
                <a:latin typeface="Century Gothic" panose="020B0502020202020204" pitchFamily="34" charset="0"/>
              </a:rPr>
              <a:t>Ц</a:t>
            </a:r>
            <a:r>
              <a:rPr lang="ru-RU" sz="2400" b="1" dirty="0">
                <a:latin typeface="Century Gothic" panose="020B0502020202020204" pitchFamily="34" charset="0"/>
              </a:rPr>
              <a:t>ель и задачи</a:t>
            </a:r>
            <a:endParaRPr lang="ru-RU" sz="2400" b="1" dirty="0"/>
          </a:p>
        </p:txBody>
      </p:sp>
    </p:spTree>
    <p:extLst>
      <p:ext uri="{BB962C8B-B14F-4D97-AF65-F5344CB8AC3E}">
        <p14:creationId xmlns:p14="http://schemas.microsoft.com/office/powerpoint/2010/main" val="2511474968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85096571-04BE-485C-9381-DF5D7B8BF516}"/>
              </a:ext>
            </a:extLst>
          </p:cNvPr>
          <p:cNvGrpSpPr/>
          <p:nvPr/>
        </p:nvGrpSpPr>
        <p:grpSpPr>
          <a:xfrm>
            <a:off x="8606689" y="0"/>
            <a:ext cx="573481" cy="6858004"/>
            <a:chOff x="8606689" y="0"/>
            <a:chExt cx="573481" cy="6858004"/>
          </a:xfrm>
        </p:grpSpPr>
        <p:sp>
          <p:nvSpPr>
            <p:cNvPr id="10" name="Прямоугольник 9">
              <a:extLst>
                <a:ext uri="{FF2B5EF4-FFF2-40B4-BE49-F238E27FC236}">
                  <a16:creationId xmlns:a16="http://schemas.microsoft.com/office/drawing/2014/main" id="{A96C3116-9A4B-4BF9-A668-C48A032A5BF8}"/>
                </a:ext>
              </a:extLst>
            </p:cNvPr>
            <p:cNvSpPr/>
            <p:nvPr/>
          </p:nvSpPr>
          <p:spPr>
            <a:xfrm>
              <a:off x="8606689" y="0"/>
              <a:ext cx="50400" cy="6858000"/>
            </a:xfrm>
            <a:prstGeom prst="rect">
              <a:avLst/>
            </a:prstGeom>
            <a:solidFill>
              <a:srgbClr val="9395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" name="Прямоугольник 1">
              <a:extLst>
                <a:ext uri="{FF2B5EF4-FFF2-40B4-BE49-F238E27FC236}">
                  <a16:creationId xmlns:a16="http://schemas.microsoft.com/office/drawing/2014/main" id="{207F15DB-792A-4161-9F27-034CD5AC3E83}"/>
                </a:ext>
              </a:extLst>
            </p:cNvPr>
            <p:cNvSpPr/>
            <p:nvPr/>
          </p:nvSpPr>
          <p:spPr>
            <a:xfrm>
              <a:off x="8651741" y="0"/>
              <a:ext cx="492258" cy="6858004"/>
            </a:xfrm>
            <a:prstGeom prst="rect">
              <a:avLst/>
            </a:prstGeom>
            <a:solidFill>
              <a:srgbClr val="0080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grpSp>
          <p:nvGrpSpPr>
            <p:cNvPr id="16" name="Группа 15">
              <a:extLst>
                <a:ext uri="{FF2B5EF4-FFF2-40B4-BE49-F238E27FC236}">
                  <a16:creationId xmlns:a16="http://schemas.microsoft.com/office/drawing/2014/main" id="{EAA4159A-83E2-476A-8BF2-8E950DBDD04E}"/>
                </a:ext>
              </a:extLst>
            </p:cNvPr>
            <p:cNvGrpSpPr/>
            <p:nvPr/>
          </p:nvGrpSpPr>
          <p:grpSpPr>
            <a:xfrm>
              <a:off x="8615572" y="97490"/>
              <a:ext cx="564598" cy="702810"/>
              <a:chOff x="8516550" y="20743"/>
              <a:chExt cx="604307" cy="738649"/>
            </a:xfrm>
          </p:grpSpPr>
          <p:pic>
            <p:nvPicPr>
              <p:cNvPr id="17" name="Рисунок 16">
                <a:extLst>
                  <a:ext uri="{FF2B5EF4-FFF2-40B4-BE49-F238E27FC236}">
                    <a16:creationId xmlns:a16="http://schemas.microsoft.com/office/drawing/2014/main" id="{F7874333-6671-441C-9BE8-AAEBCE68EBF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biLevel thresh="2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6619"/>
              <a:stretch/>
            </p:blipFill>
            <p:spPr>
              <a:xfrm>
                <a:off x="8623670" y="20743"/>
                <a:ext cx="390066" cy="414618"/>
              </a:xfrm>
              <a:prstGeom prst="rect">
                <a:avLst/>
              </a:prstGeom>
            </p:spPr>
          </p:pic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6EC038E-F993-4C8F-9611-B6864C773B1A}"/>
                  </a:ext>
                </a:extLst>
              </p:cNvPr>
              <p:cNvSpPr txBox="1"/>
              <p:nvPr/>
            </p:nvSpPr>
            <p:spPr>
              <a:xfrm>
                <a:off x="8516550" y="382840"/>
                <a:ext cx="604307" cy="19408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sz="600" b="1" dirty="0">
                    <a:solidFill>
                      <a:schemeClr val="bg1"/>
                    </a:solidFill>
                    <a:latin typeface="Century Gothic" panose="020B0502020202020204" pitchFamily="34" charset="0"/>
                    <a:cs typeface="Times New Roman" panose="02020603050405020304" pitchFamily="18" charset="0"/>
                  </a:rPr>
                  <a:t>unecon.ru</a:t>
                </a:r>
                <a:endParaRPr lang="ru-RU" sz="600" b="1" dirty="0">
                  <a:solidFill>
                    <a:schemeClr val="bg1"/>
                  </a:solidFill>
                  <a:latin typeface="Century Gothic" panose="020B050202020202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2EB4255-931E-45E2-A64D-C544A2300EF7}"/>
                  </a:ext>
                </a:extLst>
              </p:cNvPr>
              <p:cNvSpPr txBox="1"/>
              <p:nvPr/>
            </p:nvSpPr>
            <p:spPr>
              <a:xfrm>
                <a:off x="8516550" y="500615"/>
                <a:ext cx="568367" cy="258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ru-RU" sz="1000" b="1" dirty="0">
                    <a:solidFill>
                      <a:schemeClr val="bg1"/>
                    </a:solidFill>
                    <a:latin typeface="Century Gothic" panose="020B0502020202020204" pitchFamily="34" charset="0"/>
                    <a:cs typeface="Times New Roman" panose="02020603050405020304" pitchFamily="18" charset="0"/>
                  </a:rPr>
                  <a:t>04-22</a:t>
                </a:r>
              </a:p>
            </p:txBody>
          </p:sp>
        </p:grpSp>
      </p:grp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92FC3B52-B8B1-40DC-87E8-F842DBE8F985}"/>
              </a:ext>
            </a:extLst>
          </p:cNvPr>
          <p:cNvSpPr/>
          <p:nvPr/>
        </p:nvSpPr>
        <p:spPr>
          <a:xfrm>
            <a:off x="2972046" y="554079"/>
            <a:ext cx="319991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400" b="1" dirty="0">
                <a:solidFill>
                  <a:srgbClr val="008080"/>
                </a:solidFill>
                <a:latin typeface="Century Gothic" panose="020B0502020202020204" pitchFamily="34" charset="0"/>
              </a:rPr>
              <a:t>А</a:t>
            </a:r>
            <a:r>
              <a:rPr lang="ru-RU" sz="2400" b="1" dirty="0">
                <a:latin typeface="Century Gothic" panose="020B0502020202020204" pitchFamily="34" charset="0"/>
              </a:rPr>
              <a:t>ктуальность АОМ</a:t>
            </a:r>
            <a:endParaRPr lang="ru-RU" sz="2400" b="1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7DC844D-7D2C-4857-A0E4-28B7B6FF33F4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512" y="232275"/>
            <a:ext cx="1136050" cy="113605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405ED89-873F-426E-8F55-5C4A2801E418}"/>
              </a:ext>
            </a:extLst>
          </p:cNvPr>
          <p:cNvSpPr txBox="1"/>
          <p:nvPr/>
        </p:nvSpPr>
        <p:spPr>
          <a:xfrm>
            <a:off x="565276" y="1740023"/>
            <a:ext cx="801344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>
                <a:latin typeface="Century Gothic" panose="020B0502020202020204" pitchFamily="34" charset="0"/>
              </a:rPr>
              <a:t>Легко справляется со сложной организацией</a:t>
            </a:r>
          </a:p>
          <a:p>
            <a:r>
              <a:rPr lang="ru-RU" sz="2400" dirty="0">
                <a:latin typeface="Century Gothic" panose="020B0502020202020204" pitchFamily="34" charset="0"/>
              </a:rPr>
              <a:t>исследуемого объекта;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>
                <a:latin typeface="Century Gothic" panose="020B0502020202020204" pitchFamily="34" charset="0"/>
              </a:rPr>
              <a:t>Эмерджентность;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>
                <a:latin typeface="Century Gothic" panose="020B0502020202020204" pitchFamily="34" charset="0"/>
              </a:rPr>
              <a:t>АОМ позволяет смоделировать систему,</a:t>
            </a:r>
          </a:p>
          <a:p>
            <a:r>
              <a:rPr lang="ru-RU" sz="2400" dirty="0">
                <a:latin typeface="Century Gothic" panose="020B0502020202020204" pitchFamily="34" charset="0"/>
              </a:rPr>
              <a:t>максимально приближенную к реальности;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>
                <a:latin typeface="Century Gothic" panose="020B0502020202020204" pitchFamily="34" charset="0"/>
              </a:rPr>
              <a:t>Не нужны сложные формулы;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>
                <a:latin typeface="Century Gothic" panose="020B0502020202020204" pitchFamily="34" charset="0"/>
              </a:rPr>
              <a:t>Не нужны знания о глобальных зависимостях системы;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>
                <a:latin typeface="Century Gothic" panose="020B0502020202020204" pitchFamily="34" charset="0"/>
              </a:rPr>
              <a:t>Легко манипулировать с числом агентов</a:t>
            </a:r>
          </a:p>
          <a:p>
            <a:r>
              <a:rPr lang="ru-RU" sz="2400" dirty="0">
                <a:latin typeface="Century Gothic" panose="020B0502020202020204" pitchFamily="34" charset="0"/>
              </a:rPr>
              <a:t>и их параметрами.</a:t>
            </a:r>
          </a:p>
        </p:txBody>
      </p:sp>
    </p:spTree>
    <p:extLst>
      <p:ext uri="{BB962C8B-B14F-4D97-AF65-F5344CB8AC3E}">
        <p14:creationId xmlns:p14="http://schemas.microsoft.com/office/powerpoint/2010/main" val="3935467282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85096571-04BE-485C-9381-DF5D7B8BF516}"/>
              </a:ext>
            </a:extLst>
          </p:cNvPr>
          <p:cNvGrpSpPr/>
          <p:nvPr/>
        </p:nvGrpSpPr>
        <p:grpSpPr>
          <a:xfrm>
            <a:off x="8606689" y="0"/>
            <a:ext cx="573481" cy="6858004"/>
            <a:chOff x="8606689" y="0"/>
            <a:chExt cx="573481" cy="6858004"/>
          </a:xfrm>
        </p:grpSpPr>
        <p:sp>
          <p:nvSpPr>
            <p:cNvPr id="10" name="Прямоугольник 9">
              <a:extLst>
                <a:ext uri="{FF2B5EF4-FFF2-40B4-BE49-F238E27FC236}">
                  <a16:creationId xmlns:a16="http://schemas.microsoft.com/office/drawing/2014/main" id="{A96C3116-9A4B-4BF9-A668-C48A032A5BF8}"/>
                </a:ext>
              </a:extLst>
            </p:cNvPr>
            <p:cNvSpPr/>
            <p:nvPr/>
          </p:nvSpPr>
          <p:spPr>
            <a:xfrm>
              <a:off x="8606689" y="0"/>
              <a:ext cx="50400" cy="6858000"/>
            </a:xfrm>
            <a:prstGeom prst="rect">
              <a:avLst/>
            </a:prstGeom>
            <a:solidFill>
              <a:srgbClr val="9395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" name="Прямоугольник 1">
              <a:extLst>
                <a:ext uri="{FF2B5EF4-FFF2-40B4-BE49-F238E27FC236}">
                  <a16:creationId xmlns:a16="http://schemas.microsoft.com/office/drawing/2014/main" id="{207F15DB-792A-4161-9F27-034CD5AC3E83}"/>
                </a:ext>
              </a:extLst>
            </p:cNvPr>
            <p:cNvSpPr/>
            <p:nvPr/>
          </p:nvSpPr>
          <p:spPr>
            <a:xfrm>
              <a:off x="8651741" y="0"/>
              <a:ext cx="492258" cy="6858004"/>
            </a:xfrm>
            <a:prstGeom prst="rect">
              <a:avLst/>
            </a:prstGeom>
            <a:solidFill>
              <a:srgbClr val="0080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grpSp>
          <p:nvGrpSpPr>
            <p:cNvPr id="16" name="Группа 15">
              <a:extLst>
                <a:ext uri="{FF2B5EF4-FFF2-40B4-BE49-F238E27FC236}">
                  <a16:creationId xmlns:a16="http://schemas.microsoft.com/office/drawing/2014/main" id="{EAA4159A-83E2-476A-8BF2-8E950DBDD04E}"/>
                </a:ext>
              </a:extLst>
            </p:cNvPr>
            <p:cNvGrpSpPr/>
            <p:nvPr/>
          </p:nvGrpSpPr>
          <p:grpSpPr>
            <a:xfrm>
              <a:off x="8615572" y="97490"/>
              <a:ext cx="564598" cy="702810"/>
              <a:chOff x="8516550" y="20743"/>
              <a:chExt cx="604307" cy="738649"/>
            </a:xfrm>
          </p:grpSpPr>
          <p:pic>
            <p:nvPicPr>
              <p:cNvPr id="17" name="Рисунок 16">
                <a:extLst>
                  <a:ext uri="{FF2B5EF4-FFF2-40B4-BE49-F238E27FC236}">
                    <a16:creationId xmlns:a16="http://schemas.microsoft.com/office/drawing/2014/main" id="{F7874333-6671-441C-9BE8-AAEBCE68EBF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biLevel thresh="2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6619"/>
              <a:stretch/>
            </p:blipFill>
            <p:spPr>
              <a:xfrm>
                <a:off x="8623670" y="20743"/>
                <a:ext cx="390066" cy="414618"/>
              </a:xfrm>
              <a:prstGeom prst="rect">
                <a:avLst/>
              </a:prstGeom>
            </p:spPr>
          </p:pic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6EC038E-F993-4C8F-9611-B6864C773B1A}"/>
                  </a:ext>
                </a:extLst>
              </p:cNvPr>
              <p:cNvSpPr txBox="1"/>
              <p:nvPr/>
            </p:nvSpPr>
            <p:spPr>
              <a:xfrm>
                <a:off x="8516550" y="382840"/>
                <a:ext cx="604307" cy="19408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sz="600" b="1" dirty="0">
                    <a:solidFill>
                      <a:schemeClr val="bg1"/>
                    </a:solidFill>
                    <a:latin typeface="Century Gothic" panose="020B0502020202020204" pitchFamily="34" charset="0"/>
                    <a:cs typeface="Times New Roman" panose="02020603050405020304" pitchFamily="18" charset="0"/>
                  </a:rPr>
                  <a:t>unecon.ru</a:t>
                </a:r>
                <a:endParaRPr lang="ru-RU" sz="600" b="1" dirty="0">
                  <a:solidFill>
                    <a:schemeClr val="bg1"/>
                  </a:solidFill>
                  <a:latin typeface="Century Gothic" panose="020B050202020202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2EB4255-931E-45E2-A64D-C544A2300EF7}"/>
                  </a:ext>
                </a:extLst>
              </p:cNvPr>
              <p:cNvSpPr txBox="1"/>
              <p:nvPr/>
            </p:nvSpPr>
            <p:spPr>
              <a:xfrm>
                <a:off x="8516550" y="500615"/>
                <a:ext cx="568367" cy="258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ru-RU" sz="1000" b="1" dirty="0">
                    <a:solidFill>
                      <a:schemeClr val="bg1"/>
                    </a:solidFill>
                    <a:latin typeface="Century Gothic" panose="020B0502020202020204" pitchFamily="34" charset="0"/>
                    <a:cs typeface="Times New Roman" panose="02020603050405020304" pitchFamily="18" charset="0"/>
                  </a:rPr>
                  <a:t>05-22</a:t>
                </a:r>
              </a:p>
            </p:txBody>
          </p:sp>
        </p:grpSp>
      </p:grp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92FC3B52-B8B1-40DC-87E8-F842DBE8F985}"/>
              </a:ext>
            </a:extLst>
          </p:cNvPr>
          <p:cNvSpPr/>
          <p:nvPr/>
        </p:nvSpPr>
        <p:spPr>
          <a:xfrm>
            <a:off x="3074637" y="554079"/>
            <a:ext cx="29947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400" b="1" dirty="0">
                <a:solidFill>
                  <a:srgbClr val="008080"/>
                </a:solidFill>
                <a:latin typeface="Century Gothic" panose="020B0502020202020204" pitchFamily="34" charset="0"/>
              </a:rPr>
              <a:t>М</a:t>
            </a:r>
            <a:r>
              <a:rPr lang="ru-RU" sz="2400" b="1" dirty="0">
                <a:latin typeface="Century Gothic" panose="020B0502020202020204" pitchFamily="34" charset="0"/>
              </a:rPr>
              <a:t>одель Шеллинга</a:t>
            </a:r>
            <a:endParaRPr lang="ru-RU" sz="2400" b="1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39BD82A9-2A4E-4B0E-9D5E-322B20A8AD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911" y="491991"/>
            <a:ext cx="1489783" cy="190861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B99BD095-A24B-476B-82D4-92F6B7DB13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39" t="11452" r="10809" b="11811"/>
          <a:stretch/>
        </p:blipFill>
        <p:spPr bwMode="auto">
          <a:xfrm>
            <a:off x="2598291" y="1464815"/>
            <a:ext cx="5711208" cy="438556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821C113-B2BD-4E16-A810-4420940B35B7}"/>
              </a:ext>
            </a:extLst>
          </p:cNvPr>
          <p:cNvSpPr txBox="1"/>
          <p:nvPr/>
        </p:nvSpPr>
        <p:spPr>
          <a:xfrm>
            <a:off x="424529" y="2627791"/>
            <a:ext cx="16145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>
                <a:latin typeface="Century Gothic" panose="020B0502020202020204" pitchFamily="34" charset="0"/>
              </a:rPr>
              <a:t>Т.К. Шеллинг</a:t>
            </a:r>
          </a:p>
          <a:p>
            <a:pPr algn="ctr"/>
            <a:r>
              <a:rPr lang="ru-RU" dirty="0">
                <a:latin typeface="Century Gothic" panose="020B0502020202020204" pitchFamily="34" charset="0"/>
              </a:rPr>
              <a:t>(1921-2016)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495335-69FB-4473-AEE2-ABE45321755B}"/>
              </a:ext>
            </a:extLst>
          </p:cNvPr>
          <p:cNvSpPr txBox="1"/>
          <p:nvPr/>
        </p:nvSpPr>
        <p:spPr>
          <a:xfrm>
            <a:off x="4999283" y="6114789"/>
            <a:ext cx="909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Century Gothic" panose="020B0502020202020204" pitchFamily="34" charset="0"/>
              </a:rPr>
              <a:t>1969 г.</a:t>
            </a:r>
          </a:p>
        </p:txBody>
      </p:sp>
    </p:spTree>
    <p:extLst>
      <p:ext uri="{BB962C8B-B14F-4D97-AF65-F5344CB8AC3E}">
        <p14:creationId xmlns:p14="http://schemas.microsoft.com/office/powerpoint/2010/main" val="3253506440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85096571-04BE-485C-9381-DF5D7B8BF516}"/>
              </a:ext>
            </a:extLst>
          </p:cNvPr>
          <p:cNvGrpSpPr/>
          <p:nvPr/>
        </p:nvGrpSpPr>
        <p:grpSpPr>
          <a:xfrm>
            <a:off x="8606689" y="0"/>
            <a:ext cx="573481" cy="6858004"/>
            <a:chOff x="8606689" y="0"/>
            <a:chExt cx="573481" cy="6858004"/>
          </a:xfrm>
        </p:grpSpPr>
        <p:sp>
          <p:nvSpPr>
            <p:cNvPr id="10" name="Прямоугольник 9">
              <a:extLst>
                <a:ext uri="{FF2B5EF4-FFF2-40B4-BE49-F238E27FC236}">
                  <a16:creationId xmlns:a16="http://schemas.microsoft.com/office/drawing/2014/main" id="{A96C3116-9A4B-4BF9-A668-C48A032A5BF8}"/>
                </a:ext>
              </a:extLst>
            </p:cNvPr>
            <p:cNvSpPr/>
            <p:nvPr/>
          </p:nvSpPr>
          <p:spPr>
            <a:xfrm>
              <a:off x="8606689" y="0"/>
              <a:ext cx="50400" cy="6858000"/>
            </a:xfrm>
            <a:prstGeom prst="rect">
              <a:avLst/>
            </a:prstGeom>
            <a:solidFill>
              <a:srgbClr val="9395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" name="Прямоугольник 1">
              <a:extLst>
                <a:ext uri="{FF2B5EF4-FFF2-40B4-BE49-F238E27FC236}">
                  <a16:creationId xmlns:a16="http://schemas.microsoft.com/office/drawing/2014/main" id="{207F15DB-792A-4161-9F27-034CD5AC3E83}"/>
                </a:ext>
              </a:extLst>
            </p:cNvPr>
            <p:cNvSpPr/>
            <p:nvPr/>
          </p:nvSpPr>
          <p:spPr>
            <a:xfrm>
              <a:off x="8651741" y="0"/>
              <a:ext cx="492258" cy="6858004"/>
            </a:xfrm>
            <a:prstGeom prst="rect">
              <a:avLst/>
            </a:prstGeom>
            <a:solidFill>
              <a:srgbClr val="0080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grpSp>
          <p:nvGrpSpPr>
            <p:cNvPr id="16" name="Группа 15">
              <a:extLst>
                <a:ext uri="{FF2B5EF4-FFF2-40B4-BE49-F238E27FC236}">
                  <a16:creationId xmlns:a16="http://schemas.microsoft.com/office/drawing/2014/main" id="{EAA4159A-83E2-476A-8BF2-8E950DBDD04E}"/>
                </a:ext>
              </a:extLst>
            </p:cNvPr>
            <p:cNvGrpSpPr/>
            <p:nvPr/>
          </p:nvGrpSpPr>
          <p:grpSpPr>
            <a:xfrm>
              <a:off x="8615572" y="97490"/>
              <a:ext cx="564598" cy="702810"/>
              <a:chOff x="8516550" y="20743"/>
              <a:chExt cx="604307" cy="738649"/>
            </a:xfrm>
          </p:grpSpPr>
          <p:pic>
            <p:nvPicPr>
              <p:cNvPr id="17" name="Рисунок 16">
                <a:extLst>
                  <a:ext uri="{FF2B5EF4-FFF2-40B4-BE49-F238E27FC236}">
                    <a16:creationId xmlns:a16="http://schemas.microsoft.com/office/drawing/2014/main" id="{F7874333-6671-441C-9BE8-AAEBCE68EBF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biLevel thresh="2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6619"/>
              <a:stretch/>
            </p:blipFill>
            <p:spPr>
              <a:xfrm>
                <a:off x="8623670" y="20743"/>
                <a:ext cx="390066" cy="414618"/>
              </a:xfrm>
              <a:prstGeom prst="rect">
                <a:avLst/>
              </a:prstGeom>
            </p:spPr>
          </p:pic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6EC038E-F993-4C8F-9611-B6864C773B1A}"/>
                  </a:ext>
                </a:extLst>
              </p:cNvPr>
              <p:cNvSpPr txBox="1"/>
              <p:nvPr/>
            </p:nvSpPr>
            <p:spPr>
              <a:xfrm>
                <a:off x="8516550" y="382840"/>
                <a:ext cx="604307" cy="19408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sz="600" b="1" dirty="0">
                    <a:solidFill>
                      <a:schemeClr val="bg1"/>
                    </a:solidFill>
                    <a:latin typeface="Century Gothic" panose="020B0502020202020204" pitchFamily="34" charset="0"/>
                    <a:cs typeface="Times New Roman" panose="02020603050405020304" pitchFamily="18" charset="0"/>
                  </a:rPr>
                  <a:t>unecon.ru</a:t>
                </a:r>
                <a:endParaRPr lang="ru-RU" sz="600" b="1" dirty="0">
                  <a:solidFill>
                    <a:schemeClr val="bg1"/>
                  </a:solidFill>
                  <a:latin typeface="Century Gothic" panose="020B050202020202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2EB4255-931E-45E2-A64D-C544A2300EF7}"/>
                  </a:ext>
                </a:extLst>
              </p:cNvPr>
              <p:cNvSpPr txBox="1"/>
              <p:nvPr/>
            </p:nvSpPr>
            <p:spPr>
              <a:xfrm>
                <a:off x="8516550" y="500615"/>
                <a:ext cx="568367" cy="258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ru-RU" sz="1000" b="1" dirty="0">
                    <a:solidFill>
                      <a:schemeClr val="bg1"/>
                    </a:solidFill>
                    <a:latin typeface="Century Gothic" panose="020B0502020202020204" pitchFamily="34" charset="0"/>
                    <a:cs typeface="Times New Roman" panose="02020603050405020304" pitchFamily="18" charset="0"/>
                  </a:rPr>
                  <a:t>06-22</a:t>
                </a:r>
              </a:p>
            </p:txBody>
          </p:sp>
        </p:grpSp>
      </p:grp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92FC3B52-B8B1-40DC-87E8-F842DBE8F985}"/>
              </a:ext>
            </a:extLst>
          </p:cNvPr>
          <p:cNvSpPr/>
          <p:nvPr/>
        </p:nvSpPr>
        <p:spPr>
          <a:xfrm>
            <a:off x="3074637" y="554079"/>
            <a:ext cx="29947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400" b="1" dirty="0">
                <a:solidFill>
                  <a:srgbClr val="008080"/>
                </a:solidFill>
                <a:latin typeface="Century Gothic" panose="020B0502020202020204" pitchFamily="34" charset="0"/>
              </a:rPr>
              <a:t>М</a:t>
            </a:r>
            <a:r>
              <a:rPr lang="ru-RU" sz="2400" b="1" dirty="0">
                <a:latin typeface="Century Gothic" panose="020B0502020202020204" pitchFamily="34" charset="0"/>
              </a:rPr>
              <a:t>одель Шеллинга</a:t>
            </a:r>
            <a:endParaRPr lang="ru-RU" sz="2400" b="1" dirty="0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B99BD095-A24B-476B-82D4-92F6B7DB13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39" t="11452" r="10809" b="11811"/>
          <a:stretch/>
        </p:blipFill>
        <p:spPr bwMode="auto">
          <a:xfrm>
            <a:off x="850173" y="4876800"/>
            <a:ext cx="1968341" cy="151146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1C03AF8-4E5E-4F61-BD10-AC5C8BBB71CD}"/>
              </a:ext>
            </a:extLst>
          </p:cNvPr>
          <p:cNvSpPr txBox="1"/>
          <p:nvPr/>
        </p:nvSpPr>
        <p:spPr>
          <a:xfrm>
            <a:off x="626384" y="1304446"/>
            <a:ext cx="789123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>
                <a:latin typeface="Century Gothic" panose="020B0502020202020204" pitchFamily="34" charset="0"/>
              </a:rPr>
              <a:t>Перед нами поле, разбитое на N x N клеток</a:t>
            </a:r>
            <a:r>
              <a:rPr lang="en-GB" sz="2400" dirty="0">
                <a:latin typeface="Century Gothic" panose="020B0502020202020204" pitchFamily="34" charset="0"/>
              </a:rPr>
              <a:t>;</a:t>
            </a:r>
            <a:endParaRPr lang="ru-RU" sz="2400" dirty="0"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>
                <a:latin typeface="Century Gothic" panose="020B0502020202020204" pitchFamily="34" charset="0"/>
              </a:rPr>
              <a:t>Каждая клетка либо пуста, либо занята агентом с определенным цветом кожи</a:t>
            </a:r>
            <a:r>
              <a:rPr lang="en-GB" sz="2400" dirty="0">
                <a:latin typeface="Century Gothic" panose="020B0502020202020204" pitchFamily="34" charset="0"/>
              </a:rPr>
              <a:t>;</a:t>
            </a:r>
            <a:endParaRPr lang="ru-RU" sz="2400" dirty="0"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>
                <a:latin typeface="Century Gothic" panose="020B0502020202020204" pitchFamily="34" charset="0"/>
              </a:rPr>
              <a:t>Если у агента отношение числа соседей с его цветом кожи к числу всех соседей меньше некоторого порога, то агент переезжает на любую пустую клетку</a:t>
            </a:r>
            <a:r>
              <a:rPr lang="en-GB" sz="2400" dirty="0">
                <a:latin typeface="Century Gothic" panose="020B0502020202020204" pitchFamily="34" charset="0"/>
              </a:rPr>
              <a:t>;</a:t>
            </a:r>
            <a:endParaRPr lang="ru-RU" sz="2400" dirty="0"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>
                <a:latin typeface="Century Gothic" panose="020B0502020202020204" pitchFamily="34" charset="0"/>
              </a:rPr>
              <a:t>В результате действия таких простых правил образуется тотальная сегрегация</a:t>
            </a:r>
            <a:r>
              <a:rPr lang="en-GB" sz="2400" dirty="0">
                <a:latin typeface="Century Gothic" panose="020B0502020202020204" pitchFamily="34" charset="0"/>
              </a:rPr>
              <a:t>.</a:t>
            </a:r>
            <a:endParaRPr lang="ru-RU" sz="240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10859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85096571-04BE-485C-9381-DF5D7B8BF516}"/>
              </a:ext>
            </a:extLst>
          </p:cNvPr>
          <p:cNvGrpSpPr/>
          <p:nvPr/>
        </p:nvGrpSpPr>
        <p:grpSpPr>
          <a:xfrm>
            <a:off x="8606689" y="0"/>
            <a:ext cx="573481" cy="6858004"/>
            <a:chOff x="8606689" y="0"/>
            <a:chExt cx="573481" cy="6858004"/>
          </a:xfrm>
        </p:grpSpPr>
        <p:sp>
          <p:nvSpPr>
            <p:cNvPr id="10" name="Прямоугольник 9">
              <a:extLst>
                <a:ext uri="{FF2B5EF4-FFF2-40B4-BE49-F238E27FC236}">
                  <a16:creationId xmlns:a16="http://schemas.microsoft.com/office/drawing/2014/main" id="{A96C3116-9A4B-4BF9-A668-C48A032A5BF8}"/>
                </a:ext>
              </a:extLst>
            </p:cNvPr>
            <p:cNvSpPr/>
            <p:nvPr/>
          </p:nvSpPr>
          <p:spPr>
            <a:xfrm>
              <a:off x="8606689" y="0"/>
              <a:ext cx="50400" cy="6858000"/>
            </a:xfrm>
            <a:prstGeom prst="rect">
              <a:avLst/>
            </a:prstGeom>
            <a:solidFill>
              <a:srgbClr val="9395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" name="Прямоугольник 1">
              <a:extLst>
                <a:ext uri="{FF2B5EF4-FFF2-40B4-BE49-F238E27FC236}">
                  <a16:creationId xmlns:a16="http://schemas.microsoft.com/office/drawing/2014/main" id="{207F15DB-792A-4161-9F27-034CD5AC3E83}"/>
                </a:ext>
              </a:extLst>
            </p:cNvPr>
            <p:cNvSpPr/>
            <p:nvPr/>
          </p:nvSpPr>
          <p:spPr>
            <a:xfrm>
              <a:off x="8651741" y="0"/>
              <a:ext cx="492258" cy="6858004"/>
            </a:xfrm>
            <a:prstGeom prst="rect">
              <a:avLst/>
            </a:prstGeom>
            <a:solidFill>
              <a:srgbClr val="0080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grpSp>
          <p:nvGrpSpPr>
            <p:cNvPr id="16" name="Группа 15">
              <a:extLst>
                <a:ext uri="{FF2B5EF4-FFF2-40B4-BE49-F238E27FC236}">
                  <a16:creationId xmlns:a16="http://schemas.microsoft.com/office/drawing/2014/main" id="{EAA4159A-83E2-476A-8BF2-8E950DBDD04E}"/>
                </a:ext>
              </a:extLst>
            </p:cNvPr>
            <p:cNvGrpSpPr/>
            <p:nvPr/>
          </p:nvGrpSpPr>
          <p:grpSpPr>
            <a:xfrm>
              <a:off x="8615572" y="97490"/>
              <a:ext cx="564598" cy="702810"/>
              <a:chOff x="8516550" y="20743"/>
              <a:chExt cx="604307" cy="738649"/>
            </a:xfrm>
          </p:grpSpPr>
          <p:pic>
            <p:nvPicPr>
              <p:cNvPr id="17" name="Рисунок 16">
                <a:extLst>
                  <a:ext uri="{FF2B5EF4-FFF2-40B4-BE49-F238E27FC236}">
                    <a16:creationId xmlns:a16="http://schemas.microsoft.com/office/drawing/2014/main" id="{F7874333-6671-441C-9BE8-AAEBCE68EBF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biLevel thresh="2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6619"/>
              <a:stretch/>
            </p:blipFill>
            <p:spPr>
              <a:xfrm>
                <a:off x="8623670" y="20743"/>
                <a:ext cx="390066" cy="414618"/>
              </a:xfrm>
              <a:prstGeom prst="rect">
                <a:avLst/>
              </a:prstGeom>
            </p:spPr>
          </p:pic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6EC038E-F993-4C8F-9611-B6864C773B1A}"/>
                  </a:ext>
                </a:extLst>
              </p:cNvPr>
              <p:cNvSpPr txBox="1"/>
              <p:nvPr/>
            </p:nvSpPr>
            <p:spPr>
              <a:xfrm>
                <a:off x="8516550" y="382840"/>
                <a:ext cx="604307" cy="19408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sz="600" b="1" dirty="0">
                    <a:solidFill>
                      <a:schemeClr val="bg1"/>
                    </a:solidFill>
                    <a:latin typeface="Century Gothic" panose="020B0502020202020204" pitchFamily="34" charset="0"/>
                    <a:cs typeface="Times New Roman" panose="02020603050405020304" pitchFamily="18" charset="0"/>
                  </a:rPr>
                  <a:t>unecon.ru</a:t>
                </a:r>
                <a:endParaRPr lang="ru-RU" sz="600" b="1" dirty="0">
                  <a:solidFill>
                    <a:schemeClr val="bg1"/>
                  </a:solidFill>
                  <a:latin typeface="Century Gothic" panose="020B050202020202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2EB4255-931E-45E2-A64D-C544A2300EF7}"/>
                  </a:ext>
                </a:extLst>
              </p:cNvPr>
              <p:cNvSpPr txBox="1"/>
              <p:nvPr/>
            </p:nvSpPr>
            <p:spPr>
              <a:xfrm>
                <a:off x="8516550" y="500615"/>
                <a:ext cx="568367" cy="258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ru-RU" sz="1000" b="1" dirty="0">
                    <a:solidFill>
                      <a:schemeClr val="bg1"/>
                    </a:solidFill>
                    <a:latin typeface="Century Gothic" panose="020B0502020202020204" pitchFamily="34" charset="0"/>
                    <a:cs typeface="Times New Roman" panose="02020603050405020304" pitchFamily="18" charset="0"/>
                  </a:rPr>
                  <a:t>07-22</a:t>
                </a:r>
              </a:p>
            </p:txBody>
          </p:sp>
        </p:grpSp>
      </p:grp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92FC3B52-B8B1-40DC-87E8-F842DBE8F985}"/>
              </a:ext>
            </a:extLst>
          </p:cNvPr>
          <p:cNvSpPr/>
          <p:nvPr/>
        </p:nvSpPr>
        <p:spPr>
          <a:xfrm>
            <a:off x="2100818" y="554079"/>
            <a:ext cx="494238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400" b="1" dirty="0">
                <a:solidFill>
                  <a:srgbClr val="008080"/>
                </a:solidFill>
                <a:latin typeface="Century Gothic" panose="020B0502020202020204" pitchFamily="34" charset="0"/>
              </a:rPr>
              <a:t>Д</a:t>
            </a:r>
            <a:r>
              <a:rPr lang="ru-RU" sz="2400" b="1" dirty="0">
                <a:latin typeface="Century Gothic" panose="020B0502020202020204" pitchFamily="34" charset="0"/>
              </a:rPr>
              <a:t>искретная модель Шеллинга</a:t>
            </a:r>
            <a:endParaRPr lang="ru-RU" sz="2400" b="1" dirty="0"/>
          </a:p>
        </p:txBody>
      </p:sp>
      <p:graphicFrame>
        <p:nvGraphicFramePr>
          <p:cNvPr id="5" name="Схема 4">
            <a:extLst>
              <a:ext uri="{FF2B5EF4-FFF2-40B4-BE49-F238E27FC236}">
                <a16:creationId xmlns:a16="http://schemas.microsoft.com/office/drawing/2014/main" id="{636F2F3C-37CC-4F8D-B1EA-68A58A6E5AF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70779327"/>
              </p:ext>
            </p:extLst>
          </p:nvPr>
        </p:nvGraphicFramePr>
        <p:xfrm>
          <a:off x="1524000" y="1743229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993405962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85096571-04BE-485C-9381-DF5D7B8BF516}"/>
              </a:ext>
            </a:extLst>
          </p:cNvPr>
          <p:cNvGrpSpPr/>
          <p:nvPr/>
        </p:nvGrpSpPr>
        <p:grpSpPr>
          <a:xfrm>
            <a:off x="8606689" y="0"/>
            <a:ext cx="573481" cy="6858004"/>
            <a:chOff x="8606689" y="0"/>
            <a:chExt cx="573481" cy="6858004"/>
          </a:xfrm>
        </p:grpSpPr>
        <p:sp>
          <p:nvSpPr>
            <p:cNvPr id="10" name="Прямоугольник 9">
              <a:extLst>
                <a:ext uri="{FF2B5EF4-FFF2-40B4-BE49-F238E27FC236}">
                  <a16:creationId xmlns:a16="http://schemas.microsoft.com/office/drawing/2014/main" id="{A96C3116-9A4B-4BF9-A668-C48A032A5BF8}"/>
                </a:ext>
              </a:extLst>
            </p:cNvPr>
            <p:cNvSpPr/>
            <p:nvPr/>
          </p:nvSpPr>
          <p:spPr>
            <a:xfrm>
              <a:off x="8606689" y="0"/>
              <a:ext cx="50400" cy="6858000"/>
            </a:xfrm>
            <a:prstGeom prst="rect">
              <a:avLst/>
            </a:prstGeom>
            <a:solidFill>
              <a:srgbClr val="9395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" name="Прямоугольник 1">
              <a:extLst>
                <a:ext uri="{FF2B5EF4-FFF2-40B4-BE49-F238E27FC236}">
                  <a16:creationId xmlns:a16="http://schemas.microsoft.com/office/drawing/2014/main" id="{207F15DB-792A-4161-9F27-034CD5AC3E83}"/>
                </a:ext>
              </a:extLst>
            </p:cNvPr>
            <p:cNvSpPr/>
            <p:nvPr/>
          </p:nvSpPr>
          <p:spPr>
            <a:xfrm>
              <a:off x="8651741" y="0"/>
              <a:ext cx="492258" cy="6858004"/>
            </a:xfrm>
            <a:prstGeom prst="rect">
              <a:avLst/>
            </a:prstGeom>
            <a:solidFill>
              <a:srgbClr val="0080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grpSp>
          <p:nvGrpSpPr>
            <p:cNvPr id="16" name="Группа 15">
              <a:extLst>
                <a:ext uri="{FF2B5EF4-FFF2-40B4-BE49-F238E27FC236}">
                  <a16:creationId xmlns:a16="http://schemas.microsoft.com/office/drawing/2014/main" id="{EAA4159A-83E2-476A-8BF2-8E950DBDD04E}"/>
                </a:ext>
              </a:extLst>
            </p:cNvPr>
            <p:cNvGrpSpPr/>
            <p:nvPr/>
          </p:nvGrpSpPr>
          <p:grpSpPr>
            <a:xfrm>
              <a:off x="8615572" y="97490"/>
              <a:ext cx="564598" cy="702810"/>
              <a:chOff x="8516550" y="20743"/>
              <a:chExt cx="604307" cy="738649"/>
            </a:xfrm>
          </p:grpSpPr>
          <p:pic>
            <p:nvPicPr>
              <p:cNvPr id="17" name="Рисунок 16">
                <a:extLst>
                  <a:ext uri="{FF2B5EF4-FFF2-40B4-BE49-F238E27FC236}">
                    <a16:creationId xmlns:a16="http://schemas.microsoft.com/office/drawing/2014/main" id="{F7874333-6671-441C-9BE8-AAEBCE68EBF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biLevel thresh="2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6619"/>
              <a:stretch/>
            </p:blipFill>
            <p:spPr>
              <a:xfrm>
                <a:off x="8623670" y="20743"/>
                <a:ext cx="390066" cy="414618"/>
              </a:xfrm>
              <a:prstGeom prst="rect">
                <a:avLst/>
              </a:prstGeom>
            </p:spPr>
          </p:pic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6EC038E-F993-4C8F-9611-B6864C773B1A}"/>
                  </a:ext>
                </a:extLst>
              </p:cNvPr>
              <p:cNvSpPr txBox="1"/>
              <p:nvPr/>
            </p:nvSpPr>
            <p:spPr>
              <a:xfrm>
                <a:off x="8516550" y="382840"/>
                <a:ext cx="604307" cy="19408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sz="600" b="1" dirty="0">
                    <a:solidFill>
                      <a:schemeClr val="bg1"/>
                    </a:solidFill>
                    <a:latin typeface="Century Gothic" panose="020B0502020202020204" pitchFamily="34" charset="0"/>
                    <a:cs typeface="Times New Roman" panose="02020603050405020304" pitchFamily="18" charset="0"/>
                  </a:rPr>
                  <a:t>unecon.ru</a:t>
                </a:r>
                <a:endParaRPr lang="ru-RU" sz="600" b="1" dirty="0">
                  <a:solidFill>
                    <a:schemeClr val="bg1"/>
                  </a:solidFill>
                  <a:latin typeface="Century Gothic" panose="020B050202020202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2EB4255-931E-45E2-A64D-C544A2300EF7}"/>
                  </a:ext>
                </a:extLst>
              </p:cNvPr>
              <p:cNvSpPr txBox="1"/>
              <p:nvPr/>
            </p:nvSpPr>
            <p:spPr>
              <a:xfrm>
                <a:off x="8516550" y="500615"/>
                <a:ext cx="568367" cy="258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ru-RU" sz="1000" b="1" dirty="0">
                    <a:solidFill>
                      <a:schemeClr val="bg1"/>
                    </a:solidFill>
                    <a:latin typeface="Century Gothic" panose="020B0502020202020204" pitchFamily="34" charset="0"/>
                    <a:cs typeface="Times New Roman" panose="02020603050405020304" pitchFamily="18" charset="0"/>
                  </a:rPr>
                  <a:t>08-22</a:t>
                </a:r>
              </a:p>
            </p:txBody>
          </p:sp>
        </p:grpSp>
      </p:grp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92FC3B52-B8B1-40DC-87E8-F842DBE8F985}"/>
              </a:ext>
            </a:extLst>
          </p:cNvPr>
          <p:cNvSpPr/>
          <p:nvPr/>
        </p:nvSpPr>
        <p:spPr>
          <a:xfrm>
            <a:off x="2100818" y="554079"/>
            <a:ext cx="494238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400" b="1" dirty="0">
                <a:solidFill>
                  <a:srgbClr val="008080"/>
                </a:solidFill>
                <a:latin typeface="Century Gothic" panose="020B0502020202020204" pitchFamily="34" charset="0"/>
              </a:rPr>
              <a:t>Д</a:t>
            </a:r>
            <a:r>
              <a:rPr lang="ru-RU" sz="2400" b="1" dirty="0">
                <a:latin typeface="Century Gothic" panose="020B0502020202020204" pitchFamily="34" charset="0"/>
              </a:rPr>
              <a:t>искретная модель Шеллинга</a:t>
            </a:r>
            <a:endParaRPr lang="ru-RU" sz="2400" b="1" dirty="0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BEA4231B-C759-41C2-AD60-34D848356205}"/>
              </a:ext>
            </a:extLst>
          </p:cNvPr>
          <p:cNvSpPr/>
          <p:nvPr/>
        </p:nvSpPr>
        <p:spPr>
          <a:xfrm>
            <a:off x="454768" y="5534332"/>
            <a:ext cx="3411511" cy="646331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r>
              <a:rPr lang="ru-RU" dirty="0">
                <a:latin typeface="Century Gothic" panose="020B0502020202020204" pitchFamily="34" charset="0"/>
              </a:rPr>
              <a:t>Начальное распределение</a:t>
            </a:r>
          </a:p>
          <a:p>
            <a:pPr algn="ctr"/>
            <a:r>
              <a:rPr lang="ru-RU" dirty="0">
                <a:latin typeface="Century Gothic" panose="020B0502020202020204" pitchFamily="34" charset="0"/>
              </a:rPr>
              <a:t>агентов</a:t>
            </a: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0DDF7742-F890-4F8A-8AAD-34A2A995051B}"/>
              </a:ext>
            </a:extLst>
          </p:cNvPr>
          <p:cNvSpPr/>
          <p:nvPr/>
        </p:nvSpPr>
        <p:spPr>
          <a:xfrm>
            <a:off x="4986254" y="5534332"/>
            <a:ext cx="2848857" cy="369332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r>
              <a:rPr lang="ru-RU" dirty="0">
                <a:latin typeface="Century Gothic" panose="020B0502020202020204" pitchFamily="34" charset="0"/>
              </a:rPr>
              <a:t>Финальная сегрегация</a:t>
            </a:r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A94E8B8E-8AF9-47D3-A4F6-26C63F40FED8}"/>
              </a:ext>
            </a:extLst>
          </p:cNvPr>
          <p:cNvGrpSpPr/>
          <p:nvPr/>
        </p:nvGrpSpPr>
        <p:grpSpPr>
          <a:xfrm>
            <a:off x="166238" y="1398893"/>
            <a:ext cx="8029672" cy="3812299"/>
            <a:chOff x="166238" y="1398893"/>
            <a:chExt cx="8029672" cy="3812299"/>
          </a:xfrm>
        </p:grpSpPr>
        <p:pic>
          <p:nvPicPr>
            <p:cNvPr id="6" name="Рисунок 5">
              <a:extLst>
                <a:ext uri="{FF2B5EF4-FFF2-40B4-BE49-F238E27FC236}">
                  <a16:creationId xmlns:a16="http://schemas.microsoft.com/office/drawing/2014/main" id="{6E1E7634-E4B1-42C1-B371-FAF8F85B9A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9708" t="23261" r="46662" b="19493"/>
            <a:stretch/>
          </p:blipFill>
          <p:spPr>
            <a:xfrm>
              <a:off x="166238" y="1458902"/>
              <a:ext cx="3918852" cy="3752290"/>
            </a:xfrm>
            <a:prstGeom prst="rect">
              <a:avLst/>
            </a:prstGeom>
          </p:spPr>
        </p:pic>
        <p:pic>
          <p:nvPicPr>
            <p:cNvPr id="7" name="Рисунок 6">
              <a:extLst>
                <a:ext uri="{FF2B5EF4-FFF2-40B4-BE49-F238E27FC236}">
                  <a16:creationId xmlns:a16="http://schemas.microsoft.com/office/drawing/2014/main" id="{834324DB-EFC7-4C6C-B01D-0FAC73E2A1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9089" t="30626" r="47281" b="12129"/>
            <a:stretch/>
          </p:blipFill>
          <p:spPr>
            <a:xfrm>
              <a:off x="4277058" y="1398893"/>
              <a:ext cx="3918852" cy="37522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7355221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85096571-04BE-485C-9381-DF5D7B8BF516}"/>
              </a:ext>
            </a:extLst>
          </p:cNvPr>
          <p:cNvGrpSpPr/>
          <p:nvPr/>
        </p:nvGrpSpPr>
        <p:grpSpPr>
          <a:xfrm>
            <a:off x="8606689" y="0"/>
            <a:ext cx="573481" cy="6858004"/>
            <a:chOff x="8606689" y="0"/>
            <a:chExt cx="573481" cy="6858004"/>
          </a:xfrm>
        </p:grpSpPr>
        <p:sp>
          <p:nvSpPr>
            <p:cNvPr id="10" name="Прямоугольник 9">
              <a:extLst>
                <a:ext uri="{FF2B5EF4-FFF2-40B4-BE49-F238E27FC236}">
                  <a16:creationId xmlns:a16="http://schemas.microsoft.com/office/drawing/2014/main" id="{A96C3116-9A4B-4BF9-A668-C48A032A5BF8}"/>
                </a:ext>
              </a:extLst>
            </p:cNvPr>
            <p:cNvSpPr/>
            <p:nvPr/>
          </p:nvSpPr>
          <p:spPr>
            <a:xfrm>
              <a:off x="8606689" y="0"/>
              <a:ext cx="50400" cy="6858000"/>
            </a:xfrm>
            <a:prstGeom prst="rect">
              <a:avLst/>
            </a:prstGeom>
            <a:solidFill>
              <a:srgbClr val="9395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" name="Прямоугольник 1">
              <a:extLst>
                <a:ext uri="{FF2B5EF4-FFF2-40B4-BE49-F238E27FC236}">
                  <a16:creationId xmlns:a16="http://schemas.microsoft.com/office/drawing/2014/main" id="{207F15DB-792A-4161-9F27-034CD5AC3E83}"/>
                </a:ext>
              </a:extLst>
            </p:cNvPr>
            <p:cNvSpPr/>
            <p:nvPr/>
          </p:nvSpPr>
          <p:spPr>
            <a:xfrm>
              <a:off x="8651741" y="0"/>
              <a:ext cx="492258" cy="6858004"/>
            </a:xfrm>
            <a:prstGeom prst="rect">
              <a:avLst/>
            </a:prstGeom>
            <a:solidFill>
              <a:srgbClr val="0080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grpSp>
          <p:nvGrpSpPr>
            <p:cNvPr id="16" name="Группа 15">
              <a:extLst>
                <a:ext uri="{FF2B5EF4-FFF2-40B4-BE49-F238E27FC236}">
                  <a16:creationId xmlns:a16="http://schemas.microsoft.com/office/drawing/2014/main" id="{EAA4159A-83E2-476A-8BF2-8E950DBDD04E}"/>
                </a:ext>
              </a:extLst>
            </p:cNvPr>
            <p:cNvGrpSpPr/>
            <p:nvPr/>
          </p:nvGrpSpPr>
          <p:grpSpPr>
            <a:xfrm>
              <a:off x="8615572" y="97490"/>
              <a:ext cx="564598" cy="702810"/>
              <a:chOff x="8516550" y="20743"/>
              <a:chExt cx="604307" cy="738649"/>
            </a:xfrm>
          </p:grpSpPr>
          <p:pic>
            <p:nvPicPr>
              <p:cNvPr id="17" name="Рисунок 16">
                <a:extLst>
                  <a:ext uri="{FF2B5EF4-FFF2-40B4-BE49-F238E27FC236}">
                    <a16:creationId xmlns:a16="http://schemas.microsoft.com/office/drawing/2014/main" id="{F7874333-6671-441C-9BE8-AAEBCE68EBF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biLevel thresh="2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6619"/>
              <a:stretch/>
            </p:blipFill>
            <p:spPr>
              <a:xfrm>
                <a:off x="8623670" y="20743"/>
                <a:ext cx="390066" cy="414618"/>
              </a:xfrm>
              <a:prstGeom prst="rect">
                <a:avLst/>
              </a:prstGeom>
            </p:spPr>
          </p:pic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6EC038E-F993-4C8F-9611-B6864C773B1A}"/>
                  </a:ext>
                </a:extLst>
              </p:cNvPr>
              <p:cNvSpPr txBox="1"/>
              <p:nvPr/>
            </p:nvSpPr>
            <p:spPr>
              <a:xfrm>
                <a:off x="8516550" y="382840"/>
                <a:ext cx="604307" cy="19408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sz="600" b="1" dirty="0">
                    <a:solidFill>
                      <a:schemeClr val="bg1"/>
                    </a:solidFill>
                    <a:latin typeface="Century Gothic" panose="020B0502020202020204" pitchFamily="34" charset="0"/>
                    <a:cs typeface="Times New Roman" panose="02020603050405020304" pitchFamily="18" charset="0"/>
                  </a:rPr>
                  <a:t>unecon.ru</a:t>
                </a:r>
                <a:endParaRPr lang="ru-RU" sz="600" b="1" dirty="0">
                  <a:solidFill>
                    <a:schemeClr val="bg1"/>
                  </a:solidFill>
                  <a:latin typeface="Century Gothic" panose="020B050202020202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2EB4255-931E-45E2-A64D-C544A2300EF7}"/>
                  </a:ext>
                </a:extLst>
              </p:cNvPr>
              <p:cNvSpPr txBox="1"/>
              <p:nvPr/>
            </p:nvSpPr>
            <p:spPr>
              <a:xfrm>
                <a:off x="8516550" y="500615"/>
                <a:ext cx="568367" cy="258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ru-RU" sz="1000" b="1" dirty="0">
                    <a:solidFill>
                      <a:schemeClr val="bg1"/>
                    </a:solidFill>
                    <a:latin typeface="Century Gothic" panose="020B0502020202020204" pitchFamily="34" charset="0"/>
                    <a:cs typeface="Times New Roman" panose="02020603050405020304" pitchFamily="18" charset="0"/>
                  </a:rPr>
                  <a:t>09-22</a:t>
                </a:r>
              </a:p>
            </p:txBody>
          </p:sp>
        </p:grpSp>
      </p:grp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92FC3B52-B8B1-40DC-87E8-F842DBE8F985}"/>
              </a:ext>
            </a:extLst>
          </p:cNvPr>
          <p:cNvSpPr/>
          <p:nvPr/>
        </p:nvSpPr>
        <p:spPr>
          <a:xfrm>
            <a:off x="3553945" y="554079"/>
            <a:ext cx="203613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400" b="1" dirty="0">
                <a:solidFill>
                  <a:srgbClr val="008080"/>
                </a:solidFill>
                <a:latin typeface="Century Gothic" panose="020B0502020202020204" pitchFamily="34" charset="0"/>
              </a:rPr>
              <a:t>И</a:t>
            </a:r>
            <a:r>
              <a:rPr lang="ru-RU" sz="2400" b="1" dirty="0">
                <a:latin typeface="Century Gothic" panose="020B0502020202020204" pitchFamily="34" charset="0"/>
              </a:rPr>
              <a:t>нтерфейс</a:t>
            </a:r>
            <a:endParaRPr lang="ru-RU" sz="24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7563F9-C94E-483A-8212-187D7CD49976}"/>
              </a:ext>
            </a:extLst>
          </p:cNvPr>
          <p:cNvSpPr txBox="1"/>
          <p:nvPr/>
        </p:nvSpPr>
        <p:spPr>
          <a:xfrm>
            <a:off x="4572000" y="2413337"/>
            <a:ext cx="407714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8080"/>
                </a:solidFill>
                <a:latin typeface="Century Gothic" panose="020B0502020202020204" pitchFamily="34" charset="0"/>
              </a:rPr>
              <a:t>Size</a:t>
            </a:r>
            <a:r>
              <a:rPr lang="en-GB" dirty="0">
                <a:latin typeface="Century Gothic" panose="020B0502020202020204" pitchFamily="34" charset="0"/>
              </a:rPr>
              <a:t> – </a:t>
            </a:r>
            <a:r>
              <a:rPr lang="ru-RU" dirty="0">
                <a:latin typeface="Century Gothic" panose="020B0502020202020204" pitchFamily="34" charset="0"/>
              </a:rPr>
              <a:t>размер среды;</a:t>
            </a:r>
          </a:p>
          <a:p>
            <a:r>
              <a:rPr lang="en-GB" b="1" dirty="0">
                <a:solidFill>
                  <a:srgbClr val="008080"/>
                </a:solidFill>
                <a:latin typeface="Century Gothic" panose="020B0502020202020204" pitchFamily="34" charset="0"/>
              </a:rPr>
              <a:t>Type 0, 1, 2 </a:t>
            </a:r>
            <a:r>
              <a:rPr lang="en-GB" dirty="0">
                <a:latin typeface="Century Gothic" panose="020B0502020202020204" pitchFamily="34" charset="0"/>
              </a:rPr>
              <a:t>– </a:t>
            </a:r>
            <a:r>
              <a:rPr lang="ru-RU" dirty="0">
                <a:latin typeface="Century Gothic" panose="020B0502020202020204" pitchFamily="34" charset="0"/>
              </a:rPr>
              <a:t>типы агентов;</a:t>
            </a:r>
          </a:p>
          <a:p>
            <a:r>
              <a:rPr lang="en-GB" b="1" dirty="0">
                <a:solidFill>
                  <a:srgbClr val="008080"/>
                </a:solidFill>
                <a:latin typeface="Century Gothic" panose="020B0502020202020204" pitchFamily="34" charset="0"/>
              </a:rPr>
              <a:t>Neighbours</a:t>
            </a:r>
            <a:r>
              <a:rPr lang="en-GB" dirty="0">
                <a:latin typeface="Century Gothic" panose="020B0502020202020204" pitchFamily="34" charset="0"/>
              </a:rPr>
              <a:t> – </a:t>
            </a:r>
            <a:r>
              <a:rPr lang="ru-RU" dirty="0">
                <a:latin typeface="Century Gothic" panose="020B0502020202020204" pitchFamily="34" charset="0"/>
              </a:rPr>
              <a:t>число просматриваемых в округе соседей;</a:t>
            </a:r>
          </a:p>
          <a:p>
            <a:r>
              <a:rPr lang="en-GB" b="1" dirty="0">
                <a:solidFill>
                  <a:srgbClr val="008080"/>
                </a:solidFill>
                <a:latin typeface="Century Gothic" panose="020B0502020202020204" pitchFamily="34" charset="0"/>
              </a:rPr>
              <a:t>Same type </a:t>
            </a:r>
            <a:r>
              <a:rPr lang="en-GB" dirty="0">
                <a:latin typeface="Century Gothic" panose="020B0502020202020204" pitchFamily="34" charset="0"/>
              </a:rPr>
              <a:t>– </a:t>
            </a:r>
            <a:r>
              <a:rPr lang="ru-RU" dirty="0">
                <a:latin typeface="Century Gothic" panose="020B0502020202020204" pitchFamily="34" charset="0"/>
              </a:rPr>
              <a:t>число требуемых одинаковых агентов в округе.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5469612-8378-40EE-B0A8-52DE3B5EBF7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386" t="41435" r="54272" b="23636"/>
          <a:stretch/>
        </p:blipFill>
        <p:spPr>
          <a:xfrm>
            <a:off x="285173" y="1946429"/>
            <a:ext cx="3975539" cy="2965142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79168327-13EE-4954-AFB0-7D205F735E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2399" y="117201"/>
            <a:ext cx="1212097" cy="1212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513456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Тема Offic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1152</TotalTime>
  <Words>786</Words>
  <Application>Microsoft Office PowerPoint</Application>
  <PresentationFormat>Экран (4:3)</PresentationFormat>
  <Paragraphs>196</Paragraphs>
  <Slides>22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22</vt:i4>
      </vt:variant>
    </vt:vector>
  </HeadingPairs>
  <TitlesOfParts>
    <vt:vector size="28" baseType="lpstr">
      <vt:lpstr>Arial</vt:lpstr>
      <vt:lpstr>Calibri</vt:lpstr>
      <vt:lpstr>Calibri Light</vt:lpstr>
      <vt:lpstr>Cambria Math</vt:lpstr>
      <vt:lpstr>Century Gothic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Pavel</dc:creator>
  <cp:lastModifiedBy>kirill zakharov</cp:lastModifiedBy>
  <cp:revision>222</cp:revision>
  <dcterms:created xsi:type="dcterms:W3CDTF">2019-08-28T08:48:23Z</dcterms:created>
  <dcterms:modified xsi:type="dcterms:W3CDTF">2019-12-18T17:46:47Z</dcterms:modified>
</cp:coreProperties>
</file>